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5"/>
  </p:notesMasterIdLst>
  <p:sldIdLst>
    <p:sldId id="256" r:id="rId5"/>
    <p:sldId id="399" r:id="rId6"/>
    <p:sldId id="400" r:id="rId7"/>
    <p:sldId id="280" r:id="rId8"/>
    <p:sldId id="419" r:id="rId9"/>
    <p:sldId id="395" r:id="rId10"/>
    <p:sldId id="384" r:id="rId11"/>
    <p:sldId id="406" r:id="rId12"/>
    <p:sldId id="408" r:id="rId13"/>
    <p:sldId id="409" r:id="rId14"/>
    <p:sldId id="412" r:id="rId15"/>
    <p:sldId id="413" r:id="rId16"/>
    <p:sldId id="415" r:id="rId17"/>
    <p:sldId id="414" r:id="rId18"/>
    <p:sldId id="418" r:id="rId19"/>
    <p:sldId id="416" r:id="rId20"/>
    <p:sldId id="417" r:id="rId21"/>
    <p:sldId id="421" r:id="rId22"/>
    <p:sldId id="393" r:id="rId23"/>
    <p:sldId id="39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/Divider" id="{35B31863-ADFF-443D-9E33-11613600A277}">
          <p14:sldIdLst>
            <p14:sldId id="256"/>
          </p14:sldIdLst>
        </p14:section>
        <p14:section name="Roadmap" id="{D966DC13-29A3-5247-B3BB-CFF23F2B047A}">
          <p14:sldIdLst>
            <p14:sldId id="399"/>
            <p14:sldId id="400"/>
          </p14:sldIdLst>
        </p14:section>
        <p14:section name="Theoretical Foundations" id="{70623763-D4F2-454F-9B6D-1C9B77867529}">
          <p14:sldIdLst>
            <p14:sldId id="280"/>
            <p14:sldId id="419"/>
            <p14:sldId id="395"/>
            <p14:sldId id="384"/>
            <p14:sldId id="406"/>
            <p14:sldId id="408"/>
            <p14:sldId id="409"/>
            <p14:sldId id="412"/>
            <p14:sldId id="413"/>
            <p14:sldId id="415"/>
            <p14:sldId id="414"/>
            <p14:sldId id="418"/>
            <p14:sldId id="416"/>
            <p14:sldId id="417"/>
            <p14:sldId id="421"/>
            <p14:sldId id="393"/>
            <p14:sldId id="3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200"/>
    <a:srgbClr val="3281EF"/>
    <a:srgbClr val="4B4B4B"/>
    <a:srgbClr val="25C5FF"/>
    <a:srgbClr val="FD9C00"/>
    <a:srgbClr val="5E5F60"/>
    <a:srgbClr val="FFFFFF"/>
    <a:srgbClr val="9A9A9B"/>
    <a:srgbClr val="DEDEDE"/>
    <a:srgbClr val="B4B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94" autoAdjust="0"/>
    <p:restoredTop sz="94660"/>
  </p:normalViewPr>
  <p:slideViewPr>
    <p:cSldViewPr snapToGrid="0" showGuides="1">
      <p:cViewPr varScale="1">
        <p:scale>
          <a:sx n="160" d="100"/>
          <a:sy n="160" d="100"/>
        </p:scale>
        <p:origin x="304" y="4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340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gif>
</file>

<file path=ppt/media/image22.png>
</file>

<file path=ppt/media/image23.gif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2221" y="892147"/>
            <a:ext cx="4513557" cy="2538876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28599" y="3653292"/>
            <a:ext cx="6399213" cy="494044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AEF9C3-6622-46D8-B52F-444C04EEEB6C}"/>
              </a:ext>
            </a:extLst>
          </p:cNvPr>
          <p:cNvSpPr>
            <a:spLocks noChangeAspect="1"/>
          </p:cNvSpPr>
          <p:nvPr/>
        </p:nvSpPr>
        <p:spPr>
          <a:xfrm>
            <a:off x="0" y="219019"/>
            <a:ext cx="6857999" cy="515594"/>
          </a:xfrm>
          <a:prstGeom prst="rect">
            <a:avLst/>
          </a:prstGeom>
          <a:solidFill>
            <a:srgbClr val="5859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5AE1D029-3359-4019-AE1E-E2DFB10D456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48189" y="363344"/>
            <a:ext cx="970075" cy="217635"/>
            <a:chOff x="0" y="1299"/>
            <a:chExt cx="7680" cy="1723"/>
          </a:xfrm>
        </p:grpSpPr>
        <p:sp>
          <p:nvSpPr>
            <p:cNvPr id="10" name="T fill">
              <a:extLst>
                <a:ext uri="{FF2B5EF4-FFF2-40B4-BE49-F238E27FC236}">
                  <a16:creationId xmlns:a16="http://schemas.microsoft.com/office/drawing/2014/main" id="{1435F426-ED13-4CA8-AEE5-ED5A3AB6FE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DA63481C-9A34-4F9A-9EFA-445053B975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EFB07273-CCEA-4154-B732-80E95F37B4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28021" y="254365"/>
            <a:ext cx="1808276" cy="4587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fld id="{4C43107C-0EFE-49AA-96DD-13AB464531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714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144" userDrawn="1">
          <p15:clr>
            <a:srgbClr val="F26B43"/>
          </p15:clr>
        </p15:guide>
        <p15:guide id="2" pos="4176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950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The H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32ED1D7-4803-4C4A-9965-3B1634644815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2366" t="21034" r="6964" b="2460"/>
          <a:stretch/>
        </p:blipFill>
        <p:spPr>
          <a:xfrm>
            <a:off x="0" y="2"/>
            <a:ext cx="12198096" cy="685799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8945DE-F130-4CD9-AD26-0D5B9F34A914}"/>
              </a:ext>
            </a:extLst>
          </p:cNvPr>
          <p:cNvSpPr/>
          <p:nvPr userDrawn="1"/>
        </p:nvSpPr>
        <p:spPr>
          <a:xfrm>
            <a:off x="457201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991" y="365125"/>
            <a:ext cx="4602480" cy="3281045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9" name="UTK Centered">
            <a:extLst>
              <a:ext uri="{FF2B5EF4-FFF2-40B4-BE49-F238E27FC236}">
                <a16:creationId xmlns:a16="http://schemas.microsoft.com/office/drawing/2014/main" id="{BD95262E-8A65-41BE-8D16-5B6844C0B4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969303" y="4109165"/>
            <a:ext cx="2661855" cy="1797998"/>
            <a:chOff x="-2931" y="-4852"/>
            <a:chExt cx="17157" cy="11589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23DC3071-2D59-4F36-B902-95213296AA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15518F2F-F865-4702-B462-144567D323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Power T block">
              <a:extLst>
                <a:ext uri="{FF2B5EF4-FFF2-40B4-BE49-F238E27FC236}">
                  <a16:creationId xmlns:a16="http://schemas.microsoft.com/office/drawing/2014/main" id="{44B6A79B-1686-4F4D-94EE-C075995538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513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5430253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825625"/>
            <a:ext cx="5430253" cy="40574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121225-E67C-437E-834A-25CD1B32DE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-1"/>
            <a:ext cx="6096000" cy="611555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 dirty="0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1A07FCD8-3BB1-4FF9-A3B5-7C203A60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EF1BF380-D400-614E-8563-3F1B3E3C74B7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305104F7-00AD-4F64-874E-304171A42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C9B1989F-4896-4364-B631-428DE2B76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99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4547" y="228601"/>
            <a:ext cx="5430253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04547" y="1825625"/>
            <a:ext cx="5430253" cy="40574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121225-E67C-437E-834A-25CD1B32DE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111689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 dirty="0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7D760A07-345B-40F2-B8C0-6C66BB4C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C502817C-4D6B-754D-96C2-F5594CB86A33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17B40D33-171A-4D6F-AC92-C54E722F5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FAB2FE1A-CC7E-4520-92C6-384EC2F0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7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E4DB656-2AD3-4B6D-B912-AA14E43934E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UTK Horiz_R">
            <a:extLst>
              <a:ext uri="{FF2B5EF4-FFF2-40B4-BE49-F238E27FC236}">
                <a16:creationId xmlns:a16="http://schemas.microsoft.com/office/drawing/2014/main" id="{A2B702E1-95B6-4EC2-9232-1A178B938F6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8" name="T fill" hidden="1">
              <a:extLst>
                <a:ext uri="{FF2B5EF4-FFF2-40B4-BE49-F238E27FC236}">
                  <a16:creationId xmlns:a16="http://schemas.microsoft.com/office/drawing/2014/main" id="{9CEE6628-1386-4A0C-BAFF-931C89F3C0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Type">
              <a:extLst>
                <a:ext uri="{FF2B5EF4-FFF2-40B4-BE49-F238E27FC236}">
                  <a16:creationId xmlns:a16="http://schemas.microsoft.com/office/drawing/2014/main" id="{92B6B725-8893-4D4A-814B-E6809FB6FE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Power T">
              <a:extLst>
                <a:ext uri="{FF2B5EF4-FFF2-40B4-BE49-F238E27FC236}">
                  <a16:creationId xmlns:a16="http://schemas.microsoft.com/office/drawing/2014/main" id="{EA4F30E0-A25B-4F95-AB11-7478B8BDBD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A9D0E8A-079C-469C-8EFD-E5B886491A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127750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17" name="Date Placeholder 4">
            <a:extLst>
              <a:ext uri="{FF2B5EF4-FFF2-40B4-BE49-F238E27FC236}">
                <a16:creationId xmlns:a16="http://schemas.microsoft.com/office/drawing/2014/main" id="{7F062795-CA06-4DC5-8E36-E1CCB2360C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D4921552-184E-8140-9CFF-9996ABBA25E3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1561DC46-605C-45B1-B99A-70446236E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7B995BD6-CFF3-4E17-8ED0-5D87EFF65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4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6111689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1A3C71-0AD6-4ACF-A079-D135E8EA575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D7C10C60-F0E9-401E-B1AE-78D7FB31A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 hidden="1">
              <a:extLst>
                <a:ext uri="{FF2B5EF4-FFF2-40B4-BE49-F238E27FC236}">
                  <a16:creationId xmlns:a16="http://schemas.microsoft.com/office/drawing/2014/main" id="{B889472D-3CF6-4D76-91CD-B15AAC8185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190C6F36-943D-480A-BEC4-9FE959EFF6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052FB503-AC74-4C64-8176-0EFA65B53C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AF16959D-9AE7-4935-A4C3-FABF62F2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DC692C0A-FD01-8843-BF5C-B38DD57EA75A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2743C078-638D-46A7-9156-199899A3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2083A4D7-C72A-44AE-89CA-8687C3F05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3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299325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3118440"/>
            <a:ext cx="4651708" cy="299325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6A660581-A64E-4983-8D6C-F96F89E7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70EA3325-3FE8-104E-9D39-CF4225141A7F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F8F2701F-D63A-4BC7-B67D-E3D34B114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D952F882-7811-40A1-A211-934FAF365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9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1953771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4651708" cy="1953771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4651708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F44072-A04B-4000-A688-7203EC9CF96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50421D3A-B1D9-4300-9623-D4856361FB2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09CFCAE-C8F8-4222-B741-8849F837A5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A7BBD575-A22C-46DE-A4B8-938B1D76C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AB9B021B-C7DD-4DBF-B4C8-806441F2EF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1983403D-46E0-49C1-8379-5F44BC70C5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7A5F7C70-02FE-264C-A92F-DFB67415E9A5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A8F40A6D-8084-4FCA-B313-F4BDA53F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AF78E67F-46D6-4034-ABF3-1AD6D8932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195377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2263242" cy="195377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0" y="4145288"/>
            <a:ext cx="4651709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28758" y="2072644"/>
            <a:ext cx="2263242" cy="195377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C7FAC-8640-4220-971F-94CC6D1779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2CB8A05A-CD5B-456D-A510-F0E71BE75F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F9A20AC1-345F-456A-B518-22B16BEDA9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0CBBF0D1-C5F5-4A82-B5F1-30F25489E4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F36178A9-62F8-4FD1-9B45-492C4F2B85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72050CB8-5B0E-42E7-AABF-5763E53CF4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232B71D3-AE8A-594C-84C3-35AFEA371457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7F0EFEA0-DAF3-47EC-9DE0-D606B4AAE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1F61F12E-A586-40EC-8CF8-0BD1FC3F6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11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4651708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928758" y="0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928758" y="4145288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363217-2D76-4935-B860-12E9B80ACA8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B3B0646-9A7E-4CBE-BB2B-D3031D537AB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77B6A5C9-2FCA-4D35-9EC7-F0766B366F9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D8063DAE-F36A-44C3-8052-638160260E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BC46B79E-169B-4376-B4FE-50D9C296A3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46EEE9D9-DFB0-4C9C-B0FF-9831F81503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136E0281-28A0-CD4E-A82A-E896A9101204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2C8441A0-3B15-4E6F-9AB7-67B5208F7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1751C83-81CC-4BF3-B02E-DF0434ACD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08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28758" y="2072644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928758" y="0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928758" y="4145288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2509F-C50C-43CE-B715-13763CF3504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DE0E5FB4-1162-4730-B647-478EFE4A82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6C014A8-DE7A-4C86-96EF-3905EAC0C1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3A346969-3A2E-445A-9C03-F5B1E34A08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0DEF87A7-7D86-4884-B110-64D0516FF3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92794AFA-4542-4B40-852C-C0435B4E3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0B93521F-B042-CC4E-A69F-D5D12C50056A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19A53203-4FF6-4A23-87EF-91ED86C7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0A0F888-6943-4E94-8967-1DD989001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14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6111689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1A3C71-0AD6-4ACF-A079-D135E8EA575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D7C10C60-F0E9-401E-B1AE-78D7FB31A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 hidden="1">
              <a:extLst>
                <a:ext uri="{FF2B5EF4-FFF2-40B4-BE49-F238E27FC236}">
                  <a16:creationId xmlns:a16="http://schemas.microsoft.com/office/drawing/2014/main" id="{B889472D-3CF6-4D76-91CD-B15AAC8185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190C6F36-943D-480A-BEC4-9FE959EFF6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052FB503-AC74-4C64-8176-0EFA65B53C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9EFA9863-B948-410F-9E5B-DC7870DD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48900B99-6C7A-BD40-9FFB-B9F613AF15E7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9F9929FA-C903-47F5-A405-13D0D2337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3655CD01-A4DC-4E0A-891D-A6E2A5AFF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61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Mascot Sta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CE04991-562A-4DE2-A5BA-5C3B26CEC3B8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11334" t="15157" r="6588" b="15372"/>
          <a:stretch/>
        </p:blipFill>
        <p:spPr>
          <a:xfrm>
            <a:off x="0" y="0"/>
            <a:ext cx="12198096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8945DE-F130-4CD9-AD26-0D5B9F34A914}"/>
              </a:ext>
            </a:extLst>
          </p:cNvPr>
          <p:cNvSpPr/>
          <p:nvPr userDrawn="1"/>
        </p:nvSpPr>
        <p:spPr>
          <a:xfrm>
            <a:off x="6096000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530" y="365125"/>
            <a:ext cx="4602480" cy="3281045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9" name="UTK Centered">
            <a:extLst>
              <a:ext uri="{FF2B5EF4-FFF2-40B4-BE49-F238E27FC236}">
                <a16:creationId xmlns:a16="http://schemas.microsoft.com/office/drawing/2014/main" id="{BD95262E-8A65-41BE-8D16-5B6844C0B4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560842" y="4109165"/>
            <a:ext cx="2661855" cy="1797998"/>
            <a:chOff x="-2931" y="-4852"/>
            <a:chExt cx="17157" cy="11589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23DC3071-2D59-4F36-B902-95213296AA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15518F2F-F865-4702-B462-144567D323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Power T block">
              <a:extLst>
                <a:ext uri="{FF2B5EF4-FFF2-40B4-BE49-F238E27FC236}">
                  <a16:creationId xmlns:a16="http://schemas.microsoft.com/office/drawing/2014/main" id="{44B6A79B-1686-4F4D-94EE-C075995538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8387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299325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3118440"/>
            <a:ext cx="4651708" cy="299325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9314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1953771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4651708" cy="1953771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4651708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F44072-A04B-4000-A688-7203EC9CF96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50421D3A-B1D9-4300-9623-D4856361FB2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09CFCAE-C8F8-4222-B741-8849F837A5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A7BBD575-A22C-46DE-A4B8-938B1D76C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AB9B021B-C7DD-4DBF-B4C8-806441F2EF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95B91D6B-039D-4776-A018-E4C8E37C0F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5EBC03C6-8FF4-BC4D-908B-AF9FBD83DBBC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7EBB6EBA-D05D-4768-BAD9-4F05D59F2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FBC586CD-FC15-4C65-8D1E-00942736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812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195377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2263242" cy="195377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4651708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88466" y="2072644"/>
            <a:ext cx="2263242" cy="1953770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C7FAC-8640-4220-971F-94CC6D1779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2CB8A05A-CD5B-456D-A510-F0E71BE75F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F9A20AC1-345F-456A-B518-22B16BEDA9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0CBBF0D1-C5F5-4A82-B5F1-30F25489E4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F36178A9-62F8-4FD1-9B45-492C4F2B85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EA63C74F-5523-4238-97A1-1F2B760B7B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352BD882-A96C-7740-880F-25E88E44CC65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BBDF5AFE-C389-46E9-B604-F41D844BA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66962A50-E982-46D9-B35F-153F8654E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52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4651708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88466" y="0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88466" y="4145288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363217-2D76-4935-B860-12E9B80ACA8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B3B0646-9A7E-4CBE-BB2B-D3031D537AB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77B6A5C9-2FCA-4D35-9EC7-F0766B366F9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D8063DAE-F36A-44C3-8052-638160260E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BC46B79E-169B-4376-B4FE-50D9C296A3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54EF557E-4158-4ADF-BDFE-B315ACFB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C7E709EA-28B2-2242-94C6-A5CC1F12B2D8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C65FD3E4-3477-4CF8-A652-E48983438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67BAC002-60CA-49B0-B1F3-97EC39971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165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88466" y="2072644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88466" y="0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88466" y="4145288"/>
            <a:ext cx="2263242" cy="1966402"/>
          </a:xfrm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2509F-C50C-43CE-B715-13763CF3504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DE0E5FB4-1162-4730-B647-478EFE4A82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6C014A8-DE7A-4C86-96EF-3905EAC0C1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3A346969-3A2E-445A-9C03-F5B1E34A08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0DEF87A7-7D86-4884-B110-64D0516FF3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0" name="Date Placeholder 4">
            <a:extLst>
              <a:ext uri="{FF2B5EF4-FFF2-40B4-BE49-F238E27FC236}">
                <a16:creationId xmlns:a16="http://schemas.microsoft.com/office/drawing/2014/main" id="{9C1CE7AD-702A-4C7D-AA79-8290CAA01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73E9C01F-E5E9-DA43-8F11-C3F88F0DD8E3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085011CE-E16C-431C-A5CE-5827B64F1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6">
            <a:extLst>
              <a:ext uri="{FF2B5EF4-FFF2-40B4-BE49-F238E27FC236}">
                <a16:creationId xmlns:a16="http://schemas.microsoft.com/office/drawing/2014/main" id="{7F871542-871F-4050-9C93-F8FD7D518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942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FA913D2-AE7C-478F-91D3-D5ECA28FF02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ADA35-C08F-436B-BC32-7110CBB3E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825626"/>
            <a:ext cx="5400847" cy="40574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DB945E-AC2B-4A62-9F16-0BBE7FEA2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3953" y="1825626"/>
            <a:ext cx="5400847" cy="40574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65358-983C-4BDA-AB6F-1D3D27E6D0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B7790BB0-CB69-5E4F-BEDC-D380B94F4C16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F6995-9A6F-4981-AD39-FB3586410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548" y="6492873"/>
            <a:ext cx="2227702" cy="2730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072AF9-0574-452D-A73D-C4BFC6340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B200BFC6-9C4C-484B-A921-26EED00DEED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155F912A-9658-4414-BF3D-F89E0B9FCCE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0CE32F48-4DF3-4316-85C7-288369BED7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89D3219A-E4F4-461E-B419-3AE300FE56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9" name="Title 18">
            <a:extLst>
              <a:ext uri="{FF2B5EF4-FFF2-40B4-BE49-F238E27FC236}">
                <a16:creationId xmlns:a16="http://schemas.microsoft.com/office/drawing/2014/main" id="{0B7C54A4-3403-4FA1-BA1F-50742A33EA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11277600" cy="112376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72213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CF10B-9379-41FE-9379-4E3AA50021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199" y="1575772"/>
            <a:ext cx="5400846" cy="54959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CF0462-A8D2-44F0-A70F-182C81B48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2370023"/>
            <a:ext cx="5400846" cy="351306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061CB7-7AC1-488A-9B0D-4B29F833F9F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33954" y="1575772"/>
            <a:ext cx="5400846" cy="54959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0E850B-D4BC-4AF1-AD73-E08A69A50F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3954" y="2370023"/>
            <a:ext cx="5400846" cy="351306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FE2D7E-371A-4AF4-B3B2-93B34B48B6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8E18BA52-A322-C643-8CCC-3C8720617C5E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D42726-97EC-4182-8422-C2ED09370B3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5531A1-730B-42D7-AD0E-0815807D9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548" y="6492873"/>
            <a:ext cx="2227702" cy="2730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5A2204-7C86-4079-B858-269E18C1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E224D003-7846-428C-84EA-7CF03D61BE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CD05AEBF-A4F6-494E-B7BA-8CFBE3AA1BE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8035AD82-9079-47AD-83C2-C525976772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A5B921C8-C9F5-48B4-AD8A-AA760ED42F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1" name="Title 20">
            <a:extLst>
              <a:ext uri="{FF2B5EF4-FFF2-40B4-BE49-F238E27FC236}">
                <a16:creationId xmlns:a16="http://schemas.microsoft.com/office/drawing/2014/main" id="{551EB664-ABAB-4DFC-B59B-7B8D04842B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11277600" cy="112376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73221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98323149-88FD-3D4C-B49D-DB0BD891FDC0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548" y="6492873"/>
            <a:ext cx="2227702" cy="2730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7" name="Title 16">
            <a:extLst>
              <a:ext uri="{FF2B5EF4-FFF2-40B4-BE49-F238E27FC236}">
                <a16:creationId xmlns:a16="http://schemas.microsoft.com/office/drawing/2014/main" id="{0D271676-1150-4616-93E4-C506F224F9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11277600" cy="112376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85812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E3E45661-971B-AA43-982F-3C23EC91805E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548" y="6492873"/>
            <a:ext cx="2227702" cy="2730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87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+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3C5485B9-F4D0-284F-98F2-EC03CD717EB5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548" y="6492873"/>
            <a:ext cx="2227702" cy="2730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Line">
            <a:extLst>
              <a:ext uri="{FF2B5EF4-FFF2-40B4-BE49-F238E27FC236}">
                <a16:creationId xmlns:a16="http://schemas.microsoft.com/office/drawing/2014/main" id="{5359D3CD-F6D3-A1ED-DD12-B455553E8C25}"/>
              </a:ext>
            </a:extLst>
          </p:cNvPr>
          <p:cNvSpPr/>
          <p:nvPr userDrawn="1"/>
        </p:nvSpPr>
        <p:spPr>
          <a:xfrm flipV="1">
            <a:off x="3754966" y="1777767"/>
            <a:ext cx="0" cy="2640763"/>
          </a:xfrm>
          <a:prstGeom prst="line">
            <a:avLst/>
          </a:prstGeom>
          <a:ln w="25400">
            <a:solidFill>
              <a:schemeClr val="accent1"/>
            </a:solidFill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>
              <a:defRPr sz="3200">
                <a:solidFill>
                  <a:srgbClr val="000000"/>
                </a:solidFill>
                <a:latin typeface="FreightSansLFPro Light"/>
                <a:ea typeface="FreightSansLFPro Light"/>
                <a:cs typeface="FreightSansLFPro Light"/>
                <a:sym typeface="FreightSansLFPro Light"/>
              </a:defRPr>
            </a:pPr>
            <a:endParaRPr sz="1600" kern="0" dirty="0">
              <a:solidFill>
                <a:srgbClr val="000000"/>
              </a:solidFill>
              <a:latin typeface="+mj-lt"/>
              <a:sym typeface="FreightSansLFPro Light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B211219-04F1-11DD-D180-789F379CE79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55623" y="2288927"/>
            <a:ext cx="6117016" cy="161109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3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800" dirty="0"/>
              <a:t>Lorem ipsum dolor sit </a:t>
            </a:r>
            <a:r>
              <a:rPr lang="en-US" sz="2800" dirty="0" err="1"/>
              <a:t>amet</a:t>
            </a:r>
            <a:r>
              <a:rPr lang="en-US" sz="2800" dirty="0"/>
              <a:t>, </a:t>
            </a:r>
            <a:r>
              <a:rPr lang="en-US" sz="2800" dirty="0" err="1"/>
              <a:t>consectetur</a:t>
            </a:r>
            <a:r>
              <a:rPr lang="en-US" sz="2800" dirty="0"/>
              <a:t> </a:t>
            </a:r>
            <a:r>
              <a:rPr lang="en-US" sz="2800" dirty="0" err="1"/>
              <a:t>adipiscing</a:t>
            </a:r>
            <a:r>
              <a:rPr lang="en-US" sz="2800" dirty="0"/>
              <a:t> </a:t>
            </a:r>
            <a:r>
              <a:rPr lang="en-US" sz="2800" dirty="0" err="1"/>
              <a:t>elit</a:t>
            </a:r>
            <a:r>
              <a:rPr lang="en-US" sz="2800" dirty="0"/>
              <a:t>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4DDF29-6528-7E73-C856-0D17E31E17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6950" y="2331667"/>
            <a:ext cx="1525614" cy="152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4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ver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1108932-1706-4ECC-BACC-F6F9FA86ECA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lIns="274320" anchor="ctr"/>
          <a:lstStyle>
            <a:lvl1pPr marL="0" indent="0" algn="l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0530" y="365125"/>
            <a:ext cx="4602480" cy="3281045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Custom Photo Cover Page</a:t>
            </a:r>
          </a:p>
        </p:txBody>
      </p:sp>
    </p:spTree>
    <p:extLst>
      <p:ext uri="{BB962C8B-B14F-4D97-AF65-F5344CB8AC3E}">
        <p14:creationId xmlns:p14="http://schemas.microsoft.com/office/powerpoint/2010/main" val="162658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+ Takeawa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373145" y="6619165"/>
            <a:ext cx="431800" cy="365125"/>
          </a:xfrm>
        </p:spPr>
        <p:txBody>
          <a:bodyPr/>
          <a:lstStyle/>
          <a:p>
            <a:fld id="{5E1F8D24-DBA2-D14C-B5A9-A8595F09E801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548" y="6492873"/>
            <a:ext cx="2227702" cy="2730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63DE947-20C7-07B3-B599-59DDA74DC2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9053" y="3573152"/>
            <a:ext cx="2434693" cy="3513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Lorem Ipsum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6E233D9-133D-B2B7-3899-B9EE866085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430" y="4092762"/>
            <a:ext cx="3309938" cy="6461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Lorem ipsum dolor sit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amet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,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consectetur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adipiscing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elit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.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E2C6F58-210F-E81A-3B76-7A08941418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78654" y="3573152"/>
            <a:ext cx="2434693" cy="3513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Lorem Ipsum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BBE5A13D-0E36-803E-CAFB-43650547FF2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41031" y="4092762"/>
            <a:ext cx="3309938" cy="6461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Lorem ipsum dolor sit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amet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,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consectetur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adipiscing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elit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.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09AC7D3-F5F5-8B08-E0AC-6A0E02AAC8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8255" y="3573152"/>
            <a:ext cx="2434693" cy="3513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Lorem Ipsum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459300A1-6BFF-7356-68A3-400B15A2D59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20632" y="4092762"/>
            <a:ext cx="3309938" cy="6461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Lorem ipsum dolor sit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amet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,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consectetur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adipiscing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elit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Arial Nova"/>
                <a:ea typeface="+mn-ea"/>
                <a:cs typeface="+mn-cs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8A1CF4-B072-60A6-0C0E-67569DF00B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3592" y="1957141"/>
            <a:ext cx="1525614" cy="15256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6AA2D79-C463-9E5B-F63E-D2E3D4C7A14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3193" y="1957141"/>
            <a:ext cx="1525614" cy="15256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7EF300-98A1-5149-EF07-273AD0F9173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12794" y="1957141"/>
            <a:ext cx="1525614" cy="152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3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A79913-CD4A-4DB3-A3C6-FE1D03C98A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09934A43-C250-284A-8C10-EB6D553E16EF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AC74F1-443C-4038-A516-48064F801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548" y="6492873"/>
            <a:ext cx="2227702" cy="2730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EEFF89-71B9-4B44-BF45-E5CEADE26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454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 not use  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Grids</a:t>
            </a:r>
          </a:p>
        </p:txBody>
      </p:sp>
    </p:spTree>
    <p:extLst>
      <p:ext uri="{BB962C8B-B14F-4D97-AF65-F5344CB8AC3E}">
        <p14:creationId xmlns:p14="http://schemas.microsoft.com/office/powerpoint/2010/main" val="3253299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Full Screen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3838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806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3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4494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4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483864"/>
            <a:ext cx="60350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60350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8733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6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410718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576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8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451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6-u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247632" y="5230368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8" name="Picture Placeholder 15"/>
          <p:cNvSpPr>
            <a:spLocks noGrp="1"/>
          </p:cNvSpPr>
          <p:nvPr>
            <p:ph type="pic" sz="quarter" idx="22"/>
          </p:nvPr>
        </p:nvSpPr>
        <p:spPr>
          <a:xfrm>
            <a:off x="6165087" y="5230368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2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082543" y="5230368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0" y="5230368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3483864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3483864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3483864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3483864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1746504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1746504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1746504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1746504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0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0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0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7655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ver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1108932-1706-4ECC-BACC-F6F9FA86ECA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rIns="457200" anchor="ctr"/>
          <a:lstStyle>
            <a:lvl1pPr marL="0" indent="0" algn="r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8991" y="365125"/>
            <a:ext cx="4602480" cy="3281045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Custom Photo Cover Page</a:t>
            </a:r>
          </a:p>
        </p:txBody>
      </p:sp>
    </p:spTree>
    <p:extLst>
      <p:ext uri="{BB962C8B-B14F-4D97-AF65-F5344CB8AC3E}">
        <p14:creationId xmlns:p14="http://schemas.microsoft.com/office/powerpoint/2010/main" val="30227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2-u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4654296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4654296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4654296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4654296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2327148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2327148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2327148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2327148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0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0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0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5069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0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icture Placeholder 20"/>
          <p:cNvSpPr>
            <a:spLocks noGrp="1"/>
          </p:cNvSpPr>
          <p:nvPr>
            <p:ph type="pic" sz="quarter" idx="29"/>
          </p:nvPr>
        </p:nvSpPr>
        <p:spPr>
          <a:xfrm>
            <a:off x="9860280" y="5230368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60" name="Picture Placeholder 19"/>
          <p:cNvSpPr>
            <a:spLocks noGrp="1"/>
          </p:cNvSpPr>
          <p:nvPr>
            <p:ph type="pic" sz="quarter" idx="28"/>
          </p:nvPr>
        </p:nvSpPr>
        <p:spPr>
          <a:xfrm>
            <a:off x="9860280" y="348386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8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9860280" y="174650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6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860280" y="0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7395209" y="5230368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2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7395209" y="348386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0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95209" y="174650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8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395209" y="0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930138" y="5230368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5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4930138" y="348386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31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4930138" y="174650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4930138" y="0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468880" y="5230368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2468880" y="348386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468880" y="174650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468880" y="0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5230368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348386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746504"/>
            <a:ext cx="2331720" cy="162763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331720" cy="162534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1958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5"/>
          <p:cNvSpPr>
            <a:spLocks noGrp="1"/>
          </p:cNvSpPr>
          <p:nvPr>
            <p:ph type="pic" idx="16"/>
          </p:nvPr>
        </p:nvSpPr>
        <p:spPr bwMode="gray">
          <a:xfrm>
            <a:off x="6163056" y="0"/>
            <a:ext cx="6028944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4"/>
          <p:cNvSpPr>
            <a:spLocks noGrp="1"/>
          </p:cNvSpPr>
          <p:nvPr>
            <p:ph type="pic" idx="10"/>
          </p:nvPr>
        </p:nvSpPr>
        <p:spPr bwMode="gray">
          <a:xfrm>
            <a:off x="3081528" y="3483864"/>
            <a:ext cx="2944368" cy="337344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idx="17"/>
          </p:nvPr>
        </p:nvSpPr>
        <p:spPr bwMode="gray">
          <a:xfrm>
            <a:off x="3081528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idx="12"/>
          </p:nvPr>
        </p:nvSpPr>
        <p:spPr bwMode="gray">
          <a:xfrm>
            <a:off x="0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3101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9247632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idx="18"/>
          </p:nvPr>
        </p:nvSpPr>
        <p:spPr bwMode="gray">
          <a:xfrm>
            <a:off x="6160475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6160475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6017685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1990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6166104" y="0"/>
            <a:ext cx="6025896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3083052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 smtClean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6" name="Picture Placeholder 2"/>
          <p:cNvSpPr>
            <a:spLocks noGrp="1"/>
          </p:cNvSpPr>
          <p:nvPr>
            <p:ph type="pic" idx="21"/>
          </p:nvPr>
        </p:nvSpPr>
        <p:spPr bwMode="gray">
          <a:xfrm>
            <a:off x="0" y="3483864"/>
            <a:ext cx="602742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6654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5"/>
          <p:cNvSpPr>
            <a:spLocks noGrp="1"/>
          </p:cNvSpPr>
          <p:nvPr>
            <p:ph type="pic" idx="23"/>
          </p:nvPr>
        </p:nvSpPr>
        <p:spPr bwMode="gray">
          <a:xfrm>
            <a:off x="3081528" y="3483864"/>
            <a:ext cx="9110472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64580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25896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4616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5"/>
          <p:cNvSpPr>
            <a:spLocks noGrp="1"/>
          </p:cNvSpPr>
          <p:nvPr>
            <p:ph type="pic" idx="12"/>
          </p:nvPr>
        </p:nvSpPr>
        <p:spPr bwMode="gray">
          <a:xfrm>
            <a:off x="6166104" y="3492500"/>
            <a:ext cx="6025896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4"/>
          <p:cNvSpPr>
            <a:spLocks noGrp="1"/>
          </p:cNvSpPr>
          <p:nvPr>
            <p:ph type="pic" idx="11"/>
          </p:nvPr>
        </p:nvSpPr>
        <p:spPr bwMode="gray">
          <a:xfrm>
            <a:off x="3083052" y="349250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idx="10"/>
          </p:nvPr>
        </p:nvSpPr>
        <p:spPr bwMode="gray">
          <a:xfrm>
            <a:off x="0" y="349250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idx="13"/>
          </p:nvPr>
        </p:nvSpPr>
        <p:spPr bwMode="gray">
          <a:xfrm>
            <a:off x="9247632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9107424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5336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483864"/>
            <a:ext cx="60350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290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602284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3078480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6156960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8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9247632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9863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0"/>
            <a:ext cx="808482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9690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6FD4D3-C966-4822-9387-3AB4F151E8FC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1499EB-BF02-476C-852A-5008E47BE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28600"/>
            <a:ext cx="11735708" cy="1878806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E3FFA-F11D-4957-BD27-CF973FE9A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197381"/>
            <a:ext cx="11734800" cy="56080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20B95-90F4-46BF-AE4B-E031211B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7CC799EF-E1C9-2148-9D76-866253FF6E28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A9C57-F7B9-4DC2-907D-CA3EDFBA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548" y="6492873"/>
            <a:ext cx="2227702" cy="2730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CE83C-A73A-4EF4-ADCE-C29A3F117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4" name="UTK Centered">
            <a:extLst>
              <a:ext uri="{FF2B5EF4-FFF2-40B4-BE49-F238E27FC236}">
                <a16:creationId xmlns:a16="http://schemas.microsoft.com/office/drawing/2014/main" id="{35E43330-8E96-42B0-BB08-BA9C9A3DBBF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96483" y="3537023"/>
            <a:ext cx="2661855" cy="1797998"/>
            <a:chOff x="-2931" y="-4852"/>
            <a:chExt cx="17157" cy="11589"/>
          </a:xfrm>
        </p:grpSpPr>
        <p:sp>
          <p:nvSpPr>
            <p:cNvPr id="26" name="T fill">
              <a:extLst>
                <a:ext uri="{FF2B5EF4-FFF2-40B4-BE49-F238E27FC236}">
                  <a16:creationId xmlns:a16="http://schemas.microsoft.com/office/drawing/2014/main" id="{3EF03099-02BF-464A-8EFE-7ADBE06B2E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Type">
              <a:extLst>
                <a:ext uri="{FF2B5EF4-FFF2-40B4-BE49-F238E27FC236}">
                  <a16:creationId xmlns:a16="http://schemas.microsoft.com/office/drawing/2014/main" id="{B3E4BA06-671E-4557-9506-A7F6894463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Power T block">
              <a:extLst>
                <a:ext uri="{FF2B5EF4-FFF2-40B4-BE49-F238E27FC236}">
                  <a16:creationId xmlns:a16="http://schemas.microsoft.com/office/drawing/2014/main" id="{6BB950C5-BD5D-4FAB-98D6-ABA549E8D4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8255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9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3483864"/>
            <a:ext cx="808482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9676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0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821436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327148"/>
            <a:ext cx="3977640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654296"/>
            <a:ext cx="3977640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9393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808482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2327148"/>
            <a:ext cx="3977640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8214360" y="4654296"/>
            <a:ext cx="3977640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42863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4654296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483864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idx="18"/>
          </p:nvPr>
        </p:nvSpPr>
        <p:spPr bwMode="gray">
          <a:xfrm>
            <a:off x="6163056" y="2327148"/>
            <a:ext cx="2944368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917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685800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327148"/>
            <a:ext cx="3977640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654296"/>
            <a:ext cx="3977640" cy="220370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6321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saic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8745056" y="3978574"/>
            <a:ext cx="3446944" cy="287942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1" y="0"/>
            <a:ext cx="12192000" cy="3857988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1"/>
          <p:cNvSpPr>
            <a:spLocks noGrp="1"/>
          </p:cNvSpPr>
          <p:nvPr>
            <p:ph type="pic" idx="19"/>
          </p:nvPr>
        </p:nvSpPr>
        <p:spPr bwMode="gray">
          <a:xfrm>
            <a:off x="1" y="3978574"/>
            <a:ext cx="3394780" cy="287942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3516700" y="3978574"/>
            <a:ext cx="5106436" cy="287942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6624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o not 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 Grids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+ Bar</a:t>
            </a:r>
          </a:p>
        </p:txBody>
      </p:sp>
    </p:spTree>
    <p:extLst>
      <p:ext uri="{BB962C8B-B14F-4D97-AF65-F5344CB8AC3E}">
        <p14:creationId xmlns:p14="http://schemas.microsoft.com/office/powerpoint/2010/main" val="2157115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Full Screen Photo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11168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376F4E-3D45-4916-8924-485476FFC0C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UTK Horiz_R">
            <a:extLst>
              <a:ext uri="{FF2B5EF4-FFF2-40B4-BE49-F238E27FC236}">
                <a16:creationId xmlns:a16="http://schemas.microsoft.com/office/drawing/2014/main" id="{8450B4E7-243B-4B51-8CA4-14B7140F7BB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6" name="T fill" hidden="1">
              <a:extLst>
                <a:ext uri="{FF2B5EF4-FFF2-40B4-BE49-F238E27FC236}">
                  <a16:creationId xmlns:a16="http://schemas.microsoft.com/office/drawing/2014/main" id="{E20011EA-1534-4444-90E0-1BFF0E5CD90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Type">
              <a:extLst>
                <a:ext uri="{FF2B5EF4-FFF2-40B4-BE49-F238E27FC236}">
                  <a16:creationId xmlns:a16="http://schemas.microsoft.com/office/drawing/2014/main" id="{E083D8DC-CAE6-40FE-A2B8-5453B67B6E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Power T">
              <a:extLst>
                <a:ext uri="{FF2B5EF4-FFF2-40B4-BE49-F238E27FC236}">
                  <a16:creationId xmlns:a16="http://schemas.microsoft.com/office/drawing/2014/main" id="{04910BEC-A91C-47F4-A14D-6A8BCCEB64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6D158326-3AD0-4269-8A83-87D0CC53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CF035C54-3CF5-4159-ABE0-FD63B8F56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EC8293B0-577D-467E-9C7F-5282AA5EDA8C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F5B18868-5B71-9448-97E5-F11B8D9D6F6F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5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611169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11169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2E8B6D-BFD1-4837-BF2C-0E8E712A98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UTK Horiz_R">
            <a:extLst>
              <a:ext uri="{FF2B5EF4-FFF2-40B4-BE49-F238E27FC236}">
                <a16:creationId xmlns:a16="http://schemas.microsoft.com/office/drawing/2014/main" id="{5D904B3E-9354-4908-ACD5-1C4E07B07FC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6" name="T fill" hidden="1">
              <a:extLst>
                <a:ext uri="{FF2B5EF4-FFF2-40B4-BE49-F238E27FC236}">
                  <a16:creationId xmlns:a16="http://schemas.microsoft.com/office/drawing/2014/main" id="{7AF0F701-2896-4986-9820-5A1A6B589E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Type">
              <a:extLst>
                <a:ext uri="{FF2B5EF4-FFF2-40B4-BE49-F238E27FC236}">
                  <a16:creationId xmlns:a16="http://schemas.microsoft.com/office/drawing/2014/main" id="{0A8672C3-7D6C-481F-97D7-4F2F26B8B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Power T">
              <a:extLst>
                <a:ext uri="{FF2B5EF4-FFF2-40B4-BE49-F238E27FC236}">
                  <a16:creationId xmlns:a16="http://schemas.microsoft.com/office/drawing/2014/main" id="{3D474DBB-B351-45B1-A719-101AF5ECE5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D9906FF7-C576-4286-8C4B-3F53F071A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126C2A94-53CE-486F-9975-8669EB591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141FE45-4DB9-4E2A-B7DA-CCED0E8769A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1115D080-778E-5F49-BA08-9C2D69E5FBE8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36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3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611169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611169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611169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9F63F7-AB47-4FE8-9218-EFAB6F8A1EB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55691646-BA24-48AD-8195-8884118546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39F8BA29-C988-4174-A6B5-C1D492A380C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54933C59-8044-45AE-B783-BB15A1255A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9E8464D9-793C-43B1-90B0-79D0BEFD7D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472ADD2-6B58-46FA-AEC0-5FE1F1F98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5A337B0-0DD4-492B-B84B-42ED51B6E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FB9D316-28B6-42F9-931B-3A6A99DF56BD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489620D2-C809-AE4B-8396-59A8FD833864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6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+ Revers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499EB-BF02-476C-852A-5008E47BE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28600"/>
            <a:ext cx="11735708" cy="1878806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E3FFA-F11D-4957-BD27-CF973FE9A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197381"/>
            <a:ext cx="11734800" cy="56080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20B95-90F4-46BF-AE4B-E031211B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8559A83C-38DF-D64D-A92D-C6B5416600EE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4" name="UTK Centered">
            <a:extLst>
              <a:ext uri="{FF2B5EF4-FFF2-40B4-BE49-F238E27FC236}">
                <a16:creationId xmlns:a16="http://schemas.microsoft.com/office/drawing/2014/main" id="{35E43330-8E96-42B0-BB08-BA9C9A3DBBF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96483" y="3537022"/>
            <a:ext cx="2661854" cy="1797997"/>
            <a:chOff x="-2931" y="-4852"/>
            <a:chExt cx="17157" cy="11589"/>
          </a:xfrm>
        </p:grpSpPr>
        <p:sp>
          <p:nvSpPr>
            <p:cNvPr id="26" name="T fill" hidden="1">
              <a:extLst>
                <a:ext uri="{FF2B5EF4-FFF2-40B4-BE49-F238E27FC236}">
                  <a16:creationId xmlns:a16="http://schemas.microsoft.com/office/drawing/2014/main" id="{3EF03099-02BF-464A-8EFE-7ADBE06B2E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Type">
              <a:extLst>
                <a:ext uri="{FF2B5EF4-FFF2-40B4-BE49-F238E27FC236}">
                  <a16:creationId xmlns:a16="http://schemas.microsoft.com/office/drawing/2014/main" id="{B3E4BA06-671E-4557-9506-A7F6894463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Power T block">
              <a:extLst>
                <a:ext uri="{FF2B5EF4-FFF2-40B4-BE49-F238E27FC236}">
                  <a16:creationId xmlns:a16="http://schemas.microsoft.com/office/drawing/2014/main" id="{6BB950C5-BD5D-4FAB-98D6-ABA549E8D4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270034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4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112120"/>
            <a:ext cx="6035040" cy="299956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112121"/>
            <a:ext cx="6035040" cy="299956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C863A4-EE11-4B90-A410-0E6C43997258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UTK Horiz_R">
            <a:extLst>
              <a:ext uri="{FF2B5EF4-FFF2-40B4-BE49-F238E27FC236}">
                <a16:creationId xmlns:a16="http://schemas.microsoft.com/office/drawing/2014/main" id="{2E42F2BB-757A-4B21-8C42-0954D98D70E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8" name="T fill" hidden="1">
              <a:extLst>
                <a:ext uri="{FF2B5EF4-FFF2-40B4-BE49-F238E27FC236}">
                  <a16:creationId xmlns:a16="http://schemas.microsoft.com/office/drawing/2014/main" id="{F5FA3AD2-D6DF-46CC-A422-E9BECB02217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Type">
              <a:extLst>
                <a:ext uri="{FF2B5EF4-FFF2-40B4-BE49-F238E27FC236}">
                  <a16:creationId xmlns:a16="http://schemas.microsoft.com/office/drawing/2014/main" id="{C22C1BBF-2CA3-4F62-A3BF-98D591A36C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Power T">
              <a:extLst>
                <a:ext uri="{FF2B5EF4-FFF2-40B4-BE49-F238E27FC236}">
                  <a16:creationId xmlns:a16="http://schemas.microsoft.com/office/drawing/2014/main" id="{843CC844-0DC6-4D42-A507-75E396D93F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6717A7FB-FE47-48AF-8FD9-40A0077BB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78245921-DA8B-43E3-BF36-47125F633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888CB8D8-C86C-4EF1-95D0-B8E47851A316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CD7BE63F-760F-0147-88C5-401BE624A2A4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11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6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4107180" y="3118439"/>
            <a:ext cx="3977640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9"/>
            <a:ext cx="3977640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3118439"/>
            <a:ext cx="3977640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4F48C5-8CA6-45CE-AF3D-9CFD67D8C0E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BC978CF0-E52C-4277-AB74-5D9D5C9D441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D1A3E314-6933-48CE-B500-9486ED1F0B1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E17FF85F-787C-43A9-A3D6-4BBE8DA20F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D354A1A1-4062-4CE3-88BF-220CA2E896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392D6670-0FC0-468C-9F89-B66AC86AA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F8F39B5B-F4F0-401B-8A3E-55D0A840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4AF7E0A5-DA31-42F7-A72B-B0C1563A51EB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47C35753-45E2-A34B-A212-F80FBD6E38B2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68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8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118439"/>
            <a:ext cx="2944368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3118439"/>
            <a:ext cx="2944368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118439"/>
            <a:ext cx="2944368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118439"/>
            <a:ext cx="2944368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60EDC4-C80E-434A-A358-9BDF4DBE08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76E3F749-E73D-46BE-BDEA-57E7CEDDFB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6971537F-ED2D-4FED-A935-38A5A599E0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2F3C1504-8352-4AB9-8334-6D223B4737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B045C84F-654A-4D68-9957-D9114D49CB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74540BEB-3E5A-4C9C-9AE4-1357930E1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3C4D720C-2F7A-4EA8-9862-BD2803B6FAD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53DA30D9-F729-40A4-B2AE-42A471E14192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0B5FCCB1-19B5-9B46-AA5E-21C19F055D1C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1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6-up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247632" y="4672375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8" name="Picture Placeholder 15"/>
          <p:cNvSpPr>
            <a:spLocks noGrp="1"/>
          </p:cNvSpPr>
          <p:nvPr>
            <p:ph type="pic" sz="quarter" idx="22"/>
          </p:nvPr>
        </p:nvSpPr>
        <p:spPr>
          <a:xfrm>
            <a:off x="6165087" y="4672375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2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082543" y="4672375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0" y="4672375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3112124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3112124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3112124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3112123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1559220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1559220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1559220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1559220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1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1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1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FCF4C9-4ACF-46F8-9898-6CE05A6D9564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UTK Horiz_R">
            <a:extLst>
              <a:ext uri="{FF2B5EF4-FFF2-40B4-BE49-F238E27FC236}">
                <a16:creationId xmlns:a16="http://schemas.microsoft.com/office/drawing/2014/main" id="{BE78D9A0-9DB0-4F91-8C53-162EFC6011D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4" name="T fill" hidden="1">
              <a:extLst>
                <a:ext uri="{FF2B5EF4-FFF2-40B4-BE49-F238E27FC236}">
                  <a16:creationId xmlns:a16="http://schemas.microsoft.com/office/drawing/2014/main" id="{585A59A7-DBA8-4B0C-B027-54CCDCF60C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Type">
              <a:extLst>
                <a:ext uri="{FF2B5EF4-FFF2-40B4-BE49-F238E27FC236}">
                  <a16:creationId xmlns:a16="http://schemas.microsoft.com/office/drawing/2014/main" id="{056A50EA-4280-4D8B-B6A4-EA82655437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Power T">
              <a:extLst>
                <a:ext uri="{FF2B5EF4-FFF2-40B4-BE49-F238E27FC236}">
                  <a16:creationId xmlns:a16="http://schemas.microsoft.com/office/drawing/2014/main" id="{20217520-4813-41F6-82F7-A8A023052A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3A808F4A-B2FF-47D2-BC3D-20F720096A2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43E3EB0A-D179-42AB-87ED-5682E398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0CCF4881-751C-4EFF-97C7-FD0FD09161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D9C14F11-86F8-C04D-BAB3-52F9F60BE46C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30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2-up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4163790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4163790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4163790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4163790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2072644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2072644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2072644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2072644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1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1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1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E45C44-80D6-4D55-B880-DFC0555C018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538FF815-D98E-4487-BAE0-6039BA79ADB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2" name="T fill" hidden="1">
              <a:extLst>
                <a:ext uri="{FF2B5EF4-FFF2-40B4-BE49-F238E27FC236}">
                  <a16:creationId xmlns:a16="http://schemas.microsoft.com/office/drawing/2014/main" id="{EF5D0898-3836-427A-847E-4EC3F35F71C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Type">
              <a:extLst>
                <a:ext uri="{FF2B5EF4-FFF2-40B4-BE49-F238E27FC236}">
                  <a16:creationId xmlns:a16="http://schemas.microsoft.com/office/drawing/2014/main" id="{6985D7EA-069D-410B-8B2A-E9442EE127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Power T">
              <a:extLst>
                <a:ext uri="{FF2B5EF4-FFF2-40B4-BE49-F238E27FC236}">
                  <a16:creationId xmlns:a16="http://schemas.microsoft.com/office/drawing/2014/main" id="{919E65CD-5CAA-4C10-A684-97495ED96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809F3AA7-0966-4A75-88DA-7A8C7D5905B3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5" name="Slide Number Placeholder 4">
            <a:extLst>
              <a:ext uri="{FF2B5EF4-FFF2-40B4-BE49-F238E27FC236}">
                <a16:creationId xmlns:a16="http://schemas.microsoft.com/office/drawing/2014/main" id="{619A0BE7-43B0-4D14-B481-BA5D8EFEA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62E42A51-C863-419E-9AC3-5E27D8ED0C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0DB53EC0-20C8-CD44-8CFF-70B5ECC7D692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0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icture Placeholder 20"/>
          <p:cNvSpPr>
            <a:spLocks noGrp="1"/>
          </p:cNvSpPr>
          <p:nvPr>
            <p:ph type="pic" sz="quarter" idx="29"/>
          </p:nvPr>
        </p:nvSpPr>
        <p:spPr>
          <a:xfrm>
            <a:off x="9860280" y="4677657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60" name="Picture Placeholder 19"/>
          <p:cNvSpPr>
            <a:spLocks noGrp="1"/>
          </p:cNvSpPr>
          <p:nvPr>
            <p:ph type="pic" sz="quarter" idx="28"/>
          </p:nvPr>
        </p:nvSpPr>
        <p:spPr>
          <a:xfrm>
            <a:off x="9860280" y="3114229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8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9860280" y="1557115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6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860280" y="1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7395209" y="4677657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2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7395209" y="3114229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0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95209" y="1557115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8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395209" y="1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930138" y="4677657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5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4930138" y="3114229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31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4930138" y="1557115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4930138" y="1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468880" y="4677657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2468880" y="3114229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468880" y="1557115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468880" y="1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4677657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3114228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557114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331720" cy="143403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574D8F1-F965-42A1-BFD5-F9438B3A996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9" name="UTK Horiz_R">
            <a:extLst>
              <a:ext uri="{FF2B5EF4-FFF2-40B4-BE49-F238E27FC236}">
                <a16:creationId xmlns:a16="http://schemas.microsoft.com/office/drawing/2014/main" id="{B2994425-7E76-4397-BF62-BEC983CD761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40" name="T fill" hidden="1">
              <a:extLst>
                <a:ext uri="{FF2B5EF4-FFF2-40B4-BE49-F238E27FC236}">
                  <a16:creationId xmlns:a16="http://schemas.microsoft.com/office/drawing/2014/main" id="{6B24C090-578F-48DB-858A-4DC8C5D4FB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Type">
              <a:extLst>
                <a:ext uri="{FF2B5EF4-FFF2-40B4-BE49-F238E27FC236}">
                  <a16:creationId xmlns:a16="http://schemas.microsoft.com/office/drawing/2014/main" id="{E809F2BD-3F39-406F-96A9-B30772B091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Power T">
              <a:extLst>
                <a:ext uri="{FF2B5EF4-FFF2-40B4-BE49-F238E27FC236}">
                  <a16:creationId xmlns:a16="http://schemas.microsoft.com/office/drawing/2014/main" id="{C5E2EE9E-84C0-4F40-B59A-0135BF5CF9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1BCDD338-6EBD-4F6E-AD0D-D128CD69A7EF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3F62F718-D4AB-4068-AE98-EAC207F2971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88B15B7F-4560-4DB1-8284-14384A9D9A31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0E05271E-CA69-B143-9586-9F4BFC8A68EF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1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5"/>
          <p:cNvSpPr>
            <a:spLocks noGrp="1"/>
          </p:cNvSpPr>
          <p:nvPr>
            <p:ph type="pic" idx="16"/>
          </p:nvPr>
        </p:nvSpPr>
        <p:spPr bwMode="gray">
          <a:xfrm>
            <a:off x="6163056" y="0"/>
            <a:ext cx="6028944" cy="611168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4"/>
          <p:cNvSpPr>
            <a:spLocks noGrp="1"/>
          </p:cNvSpPr>
          <p:nvPr>
            <p:ph type="pic" idx="10"/>
          </p:nvPr>
        </p:nvSpPr>
        <p:spPr bwMode="gray">
          <a:xfrm>
            <a:off x="3081528" y="3118437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idx="17"/>
          </p:nvPr>
        </p:nvSpPr>
        <p:spPr bwMode="gray">
          <a:xfrm>
            <a:off x="3081528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idx="12"/>
          </p:nvPr>
        </p:nvSpPr>
        <p:spPr bwMode="gray">
          <a:xfrm>
            <a:off x="0" y="3118437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2944368" cy="2993251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7919F3-E686-41EE-B7FA-07D4513C947B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UTK Horiz_R">
            <a:extLst>
              <a:ext uri="{FF2B5EF4-FFF2-40B4-BE49-F238E27FC236}">
                <a16:creationId xmlns:a16="http://schemas.microsoft.com/office/drawing/2014/main" id="{2FB97F32-2075-474C-8015-9FFD4D32894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2BA9B8A2-EFAF-4725-B587-01160D1B9B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A8ADF1DB-E80F-48DA-BA30-08DC6ACFE1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74A716B8-CFE3-4D94-BBB4-04E98044C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1346185A-0FE6-46DD-8468-3DEC931FE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E2248645-FBB0-4C1C-AB47-0ECEE4308BD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96908412-FFF0-4A86-BBB2-6941860C2A18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187DFC3F-F2F9-6F41-BA92-01CA065139D5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52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2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9247632" y="3118437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idx="18"/>
          </p:nvPr>
        </p:nvSpPr>
        <p:spPr bwMode="gray">
          <a:xfrm>
            <a:off x="6160475" y="3118437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6160475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6017685" cy="611168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B5537A-5A07-4814-8D51-8B7DE9EADAD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3E844877-4FEC-42E8-8BDA-38AD48251E5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55339272-9ED7-4A21-8275-D4040F87D68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1C612247-536F-462D-A42A-C84D631B8C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05E55626-D73F-4AD7-A7F2-9CA82FEE0B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4DE3A48F-9D9C-43DF-9204-F6924C046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61974757-F25D-4882-A3B7-2C21AB2E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E9F8FAD0-B80E-4BD2-9BD3-2ADC9EE726C7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02DBD5C-7960-4E4C-854C-873F77ABF33A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35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3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6166104" y="0"/>
            <a:ext cx="6025896" cy="611168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3083052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 smtClean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6" name="Picture Placeholder 2"/>
          <p:cNvSpPr>
            <a:spLocks noGrp="1"/>
          </p:cNvSpPr>
          <p:nvPr>
            <p:ph type="pic" idx="21"/>
          </p:nvPr>
        </p:nvSpPr>
        <p:spPr bwMode="gray">
          <a:xfrm>
            <a:off x="0" y="3118437"/>
            <a:ext cx="602742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0CB1B-3BE7-44F6-A73C-E1E91DD9C8D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UTK Horiz_R">
            <a:extLst>
              <a:ext uri="{FF2B5EF4-FFF2-40B4-BE49-F238E27FC236}">
                <a16:creationId xmlns:a16="http://schemas.microsoft.com/office/drawing/2014/main" id="{89E79694-B748-469B-B4CE-6C50B5F2BF6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1" name="T fill" hidden="1">
              <a:extLst>
                <a:ext uri="{FF2B5EF4-FFF2-40B4-BE49-F238E27FC236}">
                  <a16:creationId xmlns:a16="http://schemas.microsoft.com/office/drawing/2014/main" id="{082258D3-A6CB-42FF-A10B-9981B336C8A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Type">
              <a:extLst>
                <a:ext uri="{FF2B5EF4-FFF2-40B4-BE49-F238E27FC236}">
                  <a16:creationId xmlns:a16="http://schemas.microsoft.com/office/drawing/2014/main" id="{2D1CAB90-6B78-4B61-934A-B506310F3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Power T">
              <a:extLst>
                <a:ext uri="{FF2B5EF4-FFF2-40B4-BE49-F238E27FC236}">
                  <a16:creationId xmlns:a16="http://schemas.microsoft.com/office/drawing/2014/main" id="{EBECD006-B41D-4150-B32B-5ACB550C76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8079E68D-30FA-4613-A3ED-12BD46FFC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A30ABE1C-A141-4638-8FF3-5B46CA00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71E7641-16C3-43FE-94FC-4056A095D352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85BD56C6-986B-5948-A263-A3A80E83106D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8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4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5"/>
          <p:cNvSpPr>
            <a:spLocks noGrp="1"/>
          </p:cNvSpPr>
          <p:nvPr>
            <p:ph type="pic" idx="23"/>
          </p:nvPr>
        </p:nvSpPr>
        <p:spPr bwMode="gray">
          <a:xfrm>
            <a:off x="3081528" y="3118437"/>
            <a:ext cx="9110472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idx="24"/>
          </p:nvPr>
        </p:nvSpPr>
        <p:spPr bwMode="gray">
          <a:xfrm>
            <a:off x="0" y="3118437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64580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25896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A8C4FA-E308-4FB5-8A69-997971CF264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UTK Horiz_R">
            <a:extLst>
              <a:ext uri="{FF2B5EF4-FFF2-40B4-BE49-F238E27FC236}">
                <a16:creationId xmlns:a16="http://schemas.microsoft.com/office/drawing/2014/main" id="{B43C63C9-2E53-4BA2-A25E-3FBBE445DF6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2" name="T fill" hidden="1">
              <a:extLst>
                <a:ext uri="{FF2B5EF4-FFF2-40B4-BE49-F238E27FC236}">
                  <a16:creationId xmlns:a16="http://schemas.microsoft.com/office/drawing/2014/main" id="{7B5D3F62-389D-496C-AD53-FA2CB144ED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Type">
              <a:extLst>
                <a:ext uri="{FF2B5EF4-FFF2-40B4-BE49-F238E27FC236}">
                  <a16:creationId xmlns:a16="http://schemas.microsoft.com/office/drawing/2014/main" id="{3B70B52D-5999-47B5-B11E-3DD4742D69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Power T">
              <a:extLst>
                <a:ext uri="{FF2B5EF4-FFF2-40B4-BE49-F238E27FC236}">
                  <a16:creationId xmlns:a16="http://schemas.microsoft.com/office/drawing/2014/main" id="{F30EFDEC-C214-4B8F-8AAB-650758B5CE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8FF362A0-035B-4D8F-8FCC-E8538D1B2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B27BF328-40D7-4B90-B42F-F91690E7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3053804-EAF9-4628-9D5E-F3B9353C966A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B2580CD9-EA7A-CE47-9B64-6BADB00FA28D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75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+ Revers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DB634-B7FA-4145-8897-F16FACB80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348968"/>
            <a:ext cx="11277600" cy="13160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651026E5-5229-43FE-B896-A6FE4229A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6299"/>
            <a:ext cx="11277600" cy="1123761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016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5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5"/>
          <p:cNvSpPr>
            <a:spLocks noGrp="1"/>
          </p:cNvSpPr>
          <p:nvPr>
            <p:ph type="pic" idx="12"/>
          </p:nvPr>
        </p:nvSpPr>
        <p:spPr bwMode="gray">
          <a:xfrm>
            <a:off x="6166104" y="3118437"/>
            <a:ext cx="6025896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4"/>
          <p:cNvSpPr>
            <a:spLocks noGrp="1"/>
          </p:cNvSpPr>
          <p:nvPr>
            <p:ph type="pic" idx="11"/>
          </p:nvPr>
        </p:nvSpPr>
        <p:spPr bwMode="gray">
          <a:xfrm>
            <a:off x="3083052" y="3118437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idx="10"/>
          </p:nvPr>
        </p:nvSpPr>
        <p:spPr bwMode="gray">
          <a:xfrm>
            <a:off x="0" y="3118437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idx="13"/>
          </p:nvPr>
        </p:nvSpPr>
        <p:spPr bwMode="gray">
          <a:xfrm>
            <a:off x="9247632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9107424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89AD2-3518-413A-ABA3-E7A8DF65D37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2E21EEC6-C776-4CFD-B7E6-CA89FE81AC7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1C771EE9-D60E-45EB-B6A4-39B37C3A0C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20EB37E7-CACB-4753-AFB4-2870A12B73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0ED1E3B9-531D-423F-9E35-0378E751C1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0C7621C0-E7C0-4DE6-84D4-FCC46ACDE16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32D81B8B-916F-4B19-9B20-2997439E495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36BC8F37-88EF-4806-8713-D21CF52DB3C8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C18AADB3-165E-6348-BFE3-19E6D8C64853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58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6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11168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118437"/>
            <a:ext cx="60350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FE673D-FF00-4E0B-BD0B-A4155EE4281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UTK Horiz_R">
            <a:extLst>
              <a:ext uri="{FF2B5EF4-FFF2-40B4-BE49-F238E27FC236}">
                <a16:creationId xmlns:a16="http://schemas.microsoft.com/office/drawing/2014/main" id="{0E5AA62D-447C-42E8-B340-7064365C285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1" name="T fill" hidden="1">
              <a:extLst>
                <a:ext uri="{FF2B5EF4-FFF2-40B4-BE49-F238E27FC236}">
                  <a16:creationId xmlns:a16="http://schemas.microsoft.com/office/drawing/2014/main" id="{B2F52895-9F7B-40CF-94E7-1A1E33A939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Type">
              <a:extLst>
                <a:ext uri="{FF2B5EF4-FFF2-40B4-BE49-F238E27FC236}">
                  <a16:creationId xmlns:a16="http://schemas.microsoft.com/office/drawing/2014/main" id="{7A696688-03ED-44D5-A2B7-70A789C762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Power T">
              <a:extLst>
                <a:ext uri="{FF2B5EF4-FFF2-40B4-BE49-F238E27FC236}">
                  <a16:creationId xmlns:a16="http://schemas.microsoft.com/office/drawing/2014/main" id="{27E5FFF4-620A-4789-A6AB-3A83C19045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C6F0EC3E-1A03-4C09-A627-EAA67DBE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FE2F6F4F-4447-438A-A4AC-4D92AF883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B92355A-E470-4530-93A8-9F1064000B1C}"/>
              </a:ext>
            </a:extLst>
          </p:cNvPr>
          <p:cNvSpPr>
            <a:spLocks noGrp="1"/>
          </p:cNvSpPr>
          <p:nvPr>
            <p:ph type="dt" sz="half" idx="24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445D7E18-1BE2-E54A-A477-2FBC1E2D96CA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91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7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118437"/>
            <a:ext cx="602284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6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3078480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6156960" y="3118437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8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9247632" y="3118437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B22A63-E91F-41BB-B99E-9AF07C0ECF61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A7D796C2-0EA0-4087-9BCF-B8EB67EF6BB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2760FAAC-6F8E-4BEF-AC18-CA16CE5B53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B337B348-86A7-47AE-9503-7DFF602486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702B2B99-DD10-4BC2-83F7-76E4E17AF8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AF7315B5-17BD-4D64-96BB-555D70440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524EDEF4-6404-4988-9386-782F0CC2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43327178-A31A-430C-A7E0-88375EB29483}"/>
              </a:ext>
            </a:extLst>
          </p:cNvPr>
          <p:cNvSpPr>
            <a:spLocks noGrp="1"/>
          </p:cNvSpPr>
          <p:nvPr>
            <p:ph type="dt" sz="half" idx="28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4790CC79-6AF5-3B4A-9CE1-82643CF5B9DE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555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8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3118437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3118437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0"/>
            <a:ext cx="808482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42831C-0EFB-4147-A29B-23AB7C64D53C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7A6A5FB2-6459-468B-A980-46A931D69E1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26658773-5160-45BE-92F0-94B815E6364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B1DF5F12-CAAA-49D8-AD1A-500B898DC8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9E19843C-F00B-437D-820A-3839336F48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FF9D428E-CDCF-4F1C-9CDE-A96C5A1E4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5A0FCB59-29AB-400A-AD17-F505D23A4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84662B40-877B-4302-998D-7B358131F04F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644C8CA3-8245-A94E-9655-E126527A403C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19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9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3118437"/>
            <a:ext cx="808482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F9F4E4-7053-49B2-A0D6-9F76EDC79A3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C2B35A55-75A7-4E80-97D7-59AD5AFCBD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230330AB-3C6E-4764-9024-E4291ACFCF9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4F28174C-6136-4219-BA76-552A121EAC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249EE1A5-8D21-49AD-89AA-A70BCBF2F1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D60838A6-F986-4E6E-A20D-DB2FC2B8D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F9AE6A13-2803-49AE-BCFF-7E16BB0AB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D68BDAE1-3E81-4FCD-BA48-8138B435B950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82FD7621-E4A6-7B4E-8BF0-D9483162A62B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31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0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8214360" y="3118437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072644"/>
            <a:ext cx="3977640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151602"/>
            <a:ext cx="3977640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B0B9D2-715F-45A6-9C1A-81AAEE3A4FA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344916F0-9415-4069-9924-A0111FCED32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2" name="T fill" hidden="1">
              <a:extLst>
                <a:ext uri="{FF2B5EF4-FFF2-40B4-BE49-F238E27FC236}">
                  <a16:creationId xmlns:a16="http://schemas.microsoft.com/office/drawing/2014/main" id="{0986A198-486F-4B2E-9CF4-E3C3D14B73A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5E5A9908-CD3E-446F-9F72-C061DFEC45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31C6A490-55A0-458F-88B5-E90C4D44C3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F8195CF-8C58-4743-84A6-AC44080E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60756D17-05EF-4076-A216-3D5379689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3044729-870F-475E-8C1C-A4D82F210A14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D4D03BE4-7F94-724F-BB59-755E3E60B312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1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1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1"/>
            <a:ext cx="3977640" cy="194789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2123"/>
            <a:ext cx="808482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2072644"/>
            <a:ext cx="3977640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8214360" y="4151602"/>
            <a:ext cx="3977640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54E9F9-8C64-4B90-BF05-711F877D40E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CAF1F205-EC12-4690-B33B-86FEC8D3168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CBFF1928-059C-465E-8E48-17825E9BC18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4382FDC2-D180-4EC6-A5F1-B356AD1C91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85A16A26-799C-4793-8F82-545D8FFB14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DEC6213-DE7C-45E0-901B-D58235B0F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6169FDB7-2B54-4686-992E-BA407930C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18CFCA41-9812-43AD-B4D0-CE9F6F45D8BA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E7DA9E07-B502-D04E-96FB-5E5D629E63CE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96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2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118436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4151602"/>
            <a:ext cx="2944368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118436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118436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idx="18"/>
          </p:nvPr>
        </p:nvSpPr>
        <p:spPr bwMode="gray">
          <a:xfrm>
            <a:off x="6163056" y="2075801"/>
            <a:ext cx="2944368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143ACD-1767-40B8-B397-18D32147E17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01BE2F00-D29B-4695-984F-DDF37A60BC6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50CEA381-4B05-4572-A60B-4EB495BFD9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0EAB07E9-8520-443A-92D5-122ABB7ED7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FD140D9B-052B-453E-9702-E1BD35950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1" name="Footer Placeholder 3">
            <a:extLst>
              <a:ext uri="{FF2B5EF4-FFF2-40B4-BE49-F238E27FC236}">
                <a16:creationId xmlns:a16="http://schemas.microsoft.com/office/drawing/2014/main" id="{7CFF5528-4132-4805-8F74-207FA25CA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48C0359E-BAC6-4653-A706-50B5B8C53FC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9C0E0ED1-B8F7-45F0-96C0-308432B5926B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5655080E-2488-0A4E-83A5-709C61651233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51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3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6105374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2122"/>
            <a:ext cx="3977640" cy="2993252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072644"/>
            <a:ext cx="3977640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145288"/>
            <a:ext cx="3977640" cy="1960086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D4159F-8F61-4238-914D-12A6B1A989D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308B014-8565-4C60-A960-FDE395DB088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B264D899-3706-4D7B-953A-EDA128D6D4D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5C245D19-AFE7-40B6-9D7A-E9581742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D0E8A633-197C-4A96-80B5-19452F647C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9A01636-4BFF-4A11-A723-C3535166A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F7171803-ED74-4470-BE04-8E52EFE7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0AC2C9A6-1DAC-467A-A4CA-11EDED9694BF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B996A340-7FAF-0D45-8C99-A2075538FC0A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37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4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8745056" y="3112122"/>
            <a:ext cx="3446944" cy="299324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1" y="0"/>
            <a:ext cx="12192000" cy="2993250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7" name="Picture Placeholder 1"/>
          <p:cNvSpPr>
            <a:spLocks noGrp="1"/>
          </p:cNvSpPr>
          <p:nvPr>
            <p:ph type="pic" idx="19"/>
          </p:nvPr>
        </p:nvSpPr>
        <p:spPr bwMode="gray">
          <a:xfrm>
            <a:off x="1" y="3112122"/>
            <a:ext cx="3394780" cy="299324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4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3516700" y="3112122"/>
            <a:ext cx="5106436" cy="2993249"/>
          </a:xfrm>
          <a:prstGeom prst="rect">
            <a:avLst/>
          </a:prstGeo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26FCCE-E158-4678-B117-39A0EA94BAB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56BEAC21-43E4-477D-8C65-01F1DE1658F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9465AF0B-311A-4AC5-90C0-BC94DCC1F9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6B32841F-0826-4B10-A2BA-CA2BEBDF0F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648E0A65-D3EE-4683-A138-40C4AD29D1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790D90F0-CFA3-43B4-9E4B-AC8D38FA1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BF946159-6C47-4532-A590-42E19B5C0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D7736EAC-4B6A-41B4-BBA8-1CA68496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F92F06ED-63A1-0F47-9783-1878386BB94C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19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DB634-B7FA-4145-8897-F16FACB80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348968"/>
            <a:ext cx="11277600" cy="13160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651026E5-5229-43FE-B896-A6FE4229A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6299"/>
            <a:ext cx="11277600" cy="1123761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4354F6BA-F1E5-4E6F-B39E-A87F9453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88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o not 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Video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32146237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644E9673-74AF-4383-922C-DD5F5F38EA27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Video</a:t>
            </a:r>
          </a:p>
        </p:txBody>
      </p:sp>
    </p:spTree>
    <p:extLst>
      <p:ext uri="{BB962C8B-B14F-4D97-AF65-F5344CB8AC3E}">
        <p14:creationId xmlns:p14="http://schemas.microsoft.com/office/powerpoint/2010/main" val="3467147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1"/>
            <a:ext cx="11277600" cy="112376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825625"/>
            <a:ext cx="11277600" cy="40574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0FE08160-6E71-41C8-97E3-2765A27F8D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24515286-9351-2146-B0F2-20E4F462F6FC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8625D9E3-65B8-4E4E-B741-1C6FE3526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CEB9AAF4-80D2-4CE7-9323-2E7967E4A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64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624E3-1070-4E05-B22B-4D89456A0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9776558"/>
            <a:ext cx="431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0"/>
                  </a:schemeClr>
                </a:solidFill>
              </a:defRPr>
            </a:lvl1pPr>
          </a:lstStyle>
          <a:p>
            <a:fld id="{137CC761-8253-394E-ADF3-7B6222538C39}" type="datetime1">
              <a:rPr lang="en-US" smtClean="0"/>
              <a:t>5/14/24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31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49" r:id="rId5"/>
    <p:sldLayoutId id="2147483667" r:id="rId6"/>
    <p:sldLayoutId id="2147483705" r:id="rId7"/>
    <p:sldLayoutId id="2147483651" r:id="rId8"/>
    <p:sldLayoutId id="2147483650" r:id="rId9"/>
    <p:sldLayoutId id="2147483693" r:id="rId10"/>
    <p:sldLayoutId id="2147483694" r:id="rId11"/>
    <p:sldLayoutId id="2147483660" r:id="rId12"/>
    <p:sldLayoutId id="2147483734" r:id="rId13"/>
    <p:sldLayoutId id="2147483735" r:id="rId14"/>
    <p:sldLayoutId id="2147483736" r:id="rId15"/>
    <p:sldLayoutId id="2147483737" r:id="rId16"/>
    <p:sldLayoutId id="2147483738" r:id="rId17"/>
    <p:sldLayoutId id="2147483739" r:id="rId18"/>
    <p:sldLayoutId id="2147483740" r:id="rId19"/>
    <p:sldLayoutId id="2147483741" r:id="rId20"/>
    <p:sldLayoutId id="2147483742" r:id="rId21"/>
    <p:sldLayoutId id="2147483743" r:id="rId22"/>
    <p:sldLayoutId id="2147483744" r:id="rId23"/>
    <p:sldLayoutId id="2147483745" r:id="rId24"/>
    <p:sldLayoutId id="2147483652" r:id="rId25"/>
    <p:sldLayoutId id="2147483653" r:id="rId26"/>
    <p:sldLayoutId id="2147483654" r:id="rId27"/>
    <p:sldLayoutId id="2147483708" r:id="rId28"/>
    <p:sldLayoutId id="2147483746" r:id="rId29"/>
    <p:sldLayoutId id="2147483747" r:id="rId30"/>
    <p:sldLayoutId id="2147483655" r:id="rId31"/>
    <p:sldLayoutId id="2147483692" r:id="rId32"/>
    <p:sldLayoutId id="2147483668" r:id="rId33"/>
    <p:sldLayoutId id="2147483669" r:id="rId34"/>
    <p:sldLayoutId id="2147483670" r:id="rId35"/>
    <p:sldLayoutId id="2147483671" r:id="rId36"/>
    <p:sldLayoutId id="2147483672" r:id="rId37"/>
    <p:sldLayoutId id="2147483673" r:id="rId38"/>
    <p:sldLayoutId id="2147483674" r:id="rId39"/>
    <p:sldLayoutId id="2147483709" r:id="rId40"/>
    <p:sldLayoutId id="2147483675" r:id="rId41"/>
    <p:sldLayoutId id="2147483676" r:id="rId42"/>
    <p:sldLayoutId id="2147483677" r:id="rId43"/>
    <p:sldLayoutId id="2147483678" r:id="rId44"/>
    <p:sldLayoutId id="2147483679" r:id="rId45"/>
    <p:sldLayoutId id="2147483680" r:id="rId46"/>
    <p:sldLayoutId id="2147483681" r:id="rId47"/>
    <p:sldLayoutId id="2147483682" r:id="rId48"/>
    <p:sldLayoutId id="2147483683" r:id="rId49"/>
    <p:sldLayoutId id="2147483684" r:id="rId50"/>
    <p:sldLayoutId id="2147483685" r:id="rId51"/>
    <p:sldLayoutId id="2147483686" r:id="rId52"/>
    <p:sldLayoutId id="2147483687" r:id="rId53"/>
    <p:sldLayoutId id="2147483688" r:id="rId54"/>
    <p:sldLayoutId id="2147483689" r:id="rId55"/>
    <p:sldLayoutId id="2147483710" r:id="rId56"/>
    <p:sldLayoutId id="2147483711" r:id="rId57"/>
    <p:sldLayoutId id="2147483712" r:id="rId58"/>
    <p:sldLayoutId id="2147483713" r:id="rId59"/>
    <p:sldLayoutId id="2147483714" r:id="rId60"/>
    <p:sldLayoutId id="2147483715" r:id="rId61"/>
    <p:sldLayoutId id="2147483716" r:id="rId62"/>
    <p:sldLayoutId id="2147483717" r:id="rId63"/>
    <p:sldLayoutId id="2147483718" r:id="rId64"/>
    <p:sldLayoutId id="2147483719" r:id="rId65"/>
    <p:sldLayoutId id="2147483720" r:id="rId66"/>
    <p:sldLayoutId id="2147483721" r:id="rId67"/>
    <p:sldLayoutId id="2147483722" r:id="rId68"/>
    <p:sldLayoutId id="2147483723" r:id="rId69"/>
    <p:sldLayoutId id="2147483724" r:id="rId70"/>
    <p:sldLayoutId id="2147483725" r:id="rId71"/>
    <p:sldLayoutId id="2147483726" r:id="rId72"/>
    <p:sldLayoutId id="2147483727" r:id="rId73"/>
    <p:sldLayoutId id="2147483728" r:id="rId74"/>
    <p:sldLayoutId id="2147483729" r:id="rId75"/>
    <p:sldLayoutId id="2147483730" r:id="rId76"/>
    <p:sldLayoutId id="2147483731" r:id="rId77"/>
    <p:sldLayoutId id="2147483732" r:id="rId78"/>
    <p:sldLayoutId id="2147483733" r:id="rId79"/>
    <p:sldLayoutId id="2147483703" r:id="rId80"/>
    <p:sldLayoutId id="2147483704" r:id="rId8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 Nova" panose="020B0604020202020204" pitchFamily="34" charset="0"/>
          <a:ea typeface="UD Digi Kyokasho NK-B" panose="02020700000000000000" pitchFamily="18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9913" indent="-338138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Roboto" pitchFamily="2" charset="0"/>
        <a:buChar char="—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1688" indent="-23177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27113" indent="-22542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7113" indent="-22542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44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7" orient="horz" pos="144" userDrawn="1">
          <p15:clr>
            <a:srgbClr val="F26B43"/>
          </p15:clr>
        </p15:guide>
        <p15:guide id="8" orient="horz" pos="4176" userDrawn="1">
          <p15:clr>
            <a:srgbClr val="F26B43"/>
          </p15:clr>
        </p15:guide>
        <p15:guide id="9" orient="horz" pos="3720" userDrawn="1">
          <p15:clr>
            <a:srgbClr val="F26B43"/>
          </p15:clr>
        </p15:guide>
        <p15:guide id="10" pos="288" userDrawn="1">
          <p15:clr>
            <a:srgbClr val="A4A3A4"/>
          </p15:clr>
        </p15:guide>
        <p15:guide id="11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gif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2F739-A369-4EC3-B35B-240AB39C1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25846"/>
            <a:ext cx="11735708" cy="2338450"/>
          </a:xfrm>
        </p:spPr>
        <p:txBody>
          <a:bodyPr anchor="b"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LipReaderAI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Advanced Multi-Speaker Lipreading for Enhanced Communication Accessibility 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00472F2-8E11-4D93-85EA-FAD5F811D2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323785"/>
            <a:ext cx="11734800" cy="560805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Predicting Speech using Lip Reading by Machine Learning Model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81E181-9404-3A83-5EF8-E0923C66C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04BB-4FF8-5F48-AE76-46635CC3F266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51ACBD08-FE96-5470-1E38-715D8FE2B003}"/>
              </a:ext>
            </a:extLst>
          </p:cNvPr>
          <p:cNvSpPr txBox="1">
            <a:spLocks/>
          </p:cNvSpPr>
          <p:nvPr/>
        </p:nvSpPr>
        <p:spPr>
          <a:xfrm>
            <a:off x="8228037" y="6206388"/>
            <a:ext cx="4222044" cy="9579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Rohan Nain and Shivam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395C7BB9-721A-AA4E-850A-057020D3818C}"/>
              </a:ext>
            </a:extLst>
          </p:cNvPr>
          <p:cNvSpPr txBox="1">
            <a:spLocks/>
          </p:cNvSpPr>
          <p:nvPr/>
        </p:nvSpPr>
        <p:spPr>
          <a:xfrm>
            <a:off x="-107075" y="6260332"/>
            <a:ext cx="6519164" cy="560805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 594: Introduction to Machine Learning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FFF987-4411-7021-6021-0159CB19A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38119" y="6206388"/>
            <a:ext cx="621792" cy="62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58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4B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43086" y="-11430"/>
            <a:ext cx="3286172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49220" y="0"/>
            <a:ext cx="3228235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-477527" y="-11430"/>
            <a:ext cx="3741448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112192" y="-11430"/>
            <a:ext cx="3518332" cy="69012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80267" y="2314434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Trained on 10 speakers, each with 1001 videos, from the GRID dataset</a:t>
            </a:r>
            <a:endParaRPr lang="en-US" sz="2400" dirty="0">
              <a:solidFill>
                <a:schemeClr val="bg1"/>
              </a:solidFill>
              <a:latin typeface=""/>
            </a:endParaRPr>
          </a:p>
        </p:txBody>
      </p:sp>
      <p:grpSp>
        <p:nvGrpSpPr>
          <p:cNvPr id="31" name="UTK Horiz_R">
            <a:extLst>
              <a:ext uri="{FF2B5EF4-FFF2-40B4-BE49-F238E27FC236}">
                <a16:creationId xmlns:a16="http://schemas.microsoft.com/office/drawing/2014/main" id="{0CC1D74E-9C0F-E12C-0E30-81573F79659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32" name="T fill">
              <a:extLst>
                <a:ext uri="{FF2B5EF4-FFF2-40B4-BE49-F238E27FC236}">
                  <a16:creationId xmlns:a16="http://schemas.microsoft.com/office/drawing/2014/main" id="{91A0CA84-4B4F-FD1D-D3E0-E0EF8F4F64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Type">
              <a:extLst>
                <a:ext uri="{FF2B5EF4-FFF2-40B4-BE49-F238E27FC236}">
                  <a16:creationId xmlns:a16="http://schemas.microsoft.com/office/drawing/2014/main" id="{E41CEE55-3253-758E-FF0D-74D2C26AE1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Power T">
              <a:extLst>
                <a:ext uri="{FF2B5EF4-FFF2-40B4-BE49-F238E27FC236}">
                  <a16:creationId xmlns:a16="http://schemas.microsoft.com/office/drawing/2014/main" id="{7A09754E-6E23-F660-12D2-337F7AE83D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5" name="Title 2">
            <a:extLst>
              <a:ext uri="{FF2B5EF4-FFF2-40B4-BE49-F238E27FC236}">
                <a16:creationId xmlns:a16="http://schemas.microsoft.com/office/drawing/2014/main" id="{C1595C61-574C-6775-A7B8-94A7E5CCB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2420" y="181874"/>
            <a:ext cx="8086661" cy="1305635"/>
          </a:xfrm>
        </p:spPr>
        <p:txBody>
          <a:bodyPr/>
          <a:lstStyle/>
          <a:p>
            <a:r>
              <a:rPr lang="en-US" sz="4800" dirty="0">
                <a:solidFill>
                  <a:schemeClr val="bg2"/>
                </a:solidFill>
                <a:latin typeface=""/>
              </a:rPr>
              <a:t>Data Generation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EDAF87-4F76-8152-2312-04956B7869D8}"/>
              </a:ext>
            </a:extLst>
          </p:cNvPr>
          <p:cNvSpPr txBox="1"/>
          <p:nvPr/>
        </p:nvSpPr>
        <p:spPr>
          <a:xfrm>
            <a:off x="3277455" y="1429194"/>
            <a:ext cx="8637163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trained our model using a subset of the GRID audiovisual sentence corpus. Specifically, we selected videos from 10 different speakers, with each speaker contributing 1001 videos, resulting in a total of 10010 videos. This dataset provides a diverse and comprehensive set of lip movements to train our model effectively.</a:t>
            </a:r>
          </a:p>
        </p:txBody>
      </p:sp>
      <p:pic>
        <p:nvPicPr>
          <p:cNvPr id="27" name="Picture 26" descr="A collage of two people&#10;&#10;Description automatically generated">
            <a:extLst>
              <a:ext uri="{FF2B5EF4-FFF2-40B4-BE49-F238E27FC236}">
                <a16:creationId xmlns:a16="http://schemas.microsoft.com/office/drawing/2014/main" id="{411A6D7B-E60F-8443-222E-CD5123861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304" y="3053097"/>
            <a:ext cx="7669047" cy="289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579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9090044" y="-24570"/>
            <a:ext cx="3614789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6065805" y="-22860"/>
            <a:ext cx="3551058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2451606" y="-19904"/>
            <a:ext cx="4115593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112192" y="-1143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80267" y="2314434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Trained on 10 speakers, each with 1001 videos, from the GRID dataset</a:t>
            </a:r>
            <a:endParaRPr lang="en-US" sz="2400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36FAE-5F72-BB02-FCE0-A6B07AEF7863}"/>
              </a:ext>
            </a:extLst>
          </p:cNvPr>
          <p:cNvSpPr txBox="1"/>
          <p:nvPr/>
        </p:nvSpPr>
        <p:spPr>
          <a:xfrm>
            <a:off x="3111076" y="237593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Deep Neural Network Architecture for Model training.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387612-ECA3-0192-D6EA-E3356D8C6C7B}"/>
              </a:ext>
            </a:extLst>
          </p:cNvPr>
          <p:cNvSpPr txBox="1"/>
          <p:nvPr/>
        </p:nvSpPr>
        <p:spPr>
          <a:xfrm>
            <a:off x="6213404" y="237593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Training the model with the appropriate Loss function.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EBC060-7D98-6405-588E-995144BE1E4C}"/>
              </a:ext>
            </a:extLst>
          </p:cNvPr>
          <p:cNvSpPr txBox="1"/>
          <p:nvPr/>
        </p:nvSpPr>
        <p:spPr>
          <a:xfrm>
            <a:off x="9266205" y="2314433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Testing the Model on two different custom Speakers.</a:t>
            </a:r>
          </a:p>
        </p:txBody>
      </p:sp>
    </p:spTree>
    <p:extLst>
      <p:ext uri="{BB962C8B-B14F-4D97-AF65-F5344CB8AC3E}">
        <p14:creationId xmlns:p14="http://schemas.microsoft.com/office/powerpoint/2010/main" val="3032127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4B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59284" y="5564"/>
            <a:ext cx="3286172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120119" y="5762"/>
            <a:ext cx="3228235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-605829" y="0"/>
            <a:ext cx="4115593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4032195" y="-4403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-3790136" y="2397839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We need the dataset to train the DNN.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Labels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36FAE-5F72-BB02-FCE0-A6B07AEF7863}"/>
              </a:ext>
            </a:extLst>
          </p:cNvPr>
          <p:cNvSpPr txBox="1"/>
          <p:nvPr/>
        </p:nvSpPr>
        <p:spPr>
          <a:xfrm>
            <a:off x="105880" y="239783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Deep Neural Network Architecture for Model training.</a:t>
            </a:r>
          </a:p>
        </p:txBody>
      </p:sp>
      <p:grpSp>
        <p:nvGrpSpPr>
          <p:cNvPr id="31" name="UTK Horiz_R">
            <a:extLst>
              <a:ext uri="{FF2B5EF4-FFF2-40B4-BE49-F238E27FC236}">
                <a16:creationId xmlns:a16="http://schemas.microsoft.com/office/drawing/2014/main" id="{F1960B9B-AFC7-7378-56DA-64A3B877B1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32" name="T fill">
              <a:extLst>
                <a:ext uri="{FF2B5EF4-FFF2-40B4-BE49-F238E27FC236}">
                  <a16:creationId xmlns:a16="http://schemas.microsoft.com/office/drawing/2014/main" id="{3CBF5BE3-E2C0-7597-72CD-BCA76B92B52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Type">
              <a:extLst>
                <a:ext uri="{FF2B5EF4-FFF2-40B4-BE49-F238E27FC236}">
                  <a16:creationId xmlns:a16="http://schemas.microsoft.com/office/drawing/2014/main" id="{97D8A48C-0A05-92CB-46AB-40FBA94B73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Power T">
              <a:extLst>
                <a:ext uri="{FF2B5EF4-FFF2-40B4-BE49-F238E27FC236}">
                  <a16:creationId xmlns:a16="http://schemas.microsoft.com/office/drawing/2014/main" id="{735762F6-23BD-E938-1EFF-F4092C3027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5" name="Title 2">
            <a:extLst>
              <a:ext uri="{FF2B5EF4-FFF2-40B4-BE49-F238E27FC236}">
                <a16:creationId xmlns:a16="http://schemas.microsoft.com/office/drawing/2014/main" id="{7BE58A20-3DDC-D887-66EB-3C74DA1D2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2420" y="181874"/>
            <a:ext cx="8086661" cy="1305635"/>
          </a:xfrm>
        </p:spPr>
        <p:txBody>
          <a:bodyPr/>
          <a:lstStyle/>
          <a:p>
            <a:r>
              <a:rPr lang="en-US" sz="4800" dirty="0">
                <a:solidFill>
                  <a:schemeClr val="bg2"/>
                </a:solidFill>
                <a:latin typeface=""/>
              </a:rPr>
              <a:t>Deep Neural Network Architecture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B2CA28A-F4B9-10C9-0922-D9DFE46E8F90}"/>
              </a:ext>
            </a:extLst>
          </p:cNvPr>
          <p:cNvGrpSpPr/>
          <p:nvPr/>
        </p:nvGrpSpPr>
        <p:grpSpPr>
          <a:xfrm>
            <a:off x="3852691" y="2788282"/>
            <a:ext cx="8086661" cy="3713205"/>
            <a:chOff x="-3778075" y="-391901"/>
            <a:chExt cx="20566297" cy="822716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B32906-AA3D-661C-6C6F-0EEF5E8993B0}"/>
                </a:ext>
              </a:extLst>
            </p:cNvPr>
            <p:cNvSpPr txBox="1"/>
            <p:nvPr/>
          </p:nvSpPr>
          <p:spPr>
            <a:xfrm>
              <a:off x="5818383" y="4514876"/>
              <a:ext cx="3197373" cy="613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Pooling (1,2,2)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38B9315-70FF-3670-7FCE-AF65C9A63938}"/>
                </a:ext>
              </a:extLst>
            </p:cNvPr>
            <p:cNvGrpSpPr/>
            <p:nvPr/>
          </p:nvGrpSpPr>
          <p:grpSpPr>
            <a:xfrm>
              <a:off x="-3778075" y="-391901"/>
              <a:ext cx="20566297" cy="8227164"/>
              <a:chOff x="-4476923" y="-574077"/>
              <a:chExt cx="20566297" cy="8227164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359AE687-AF21-2F37-1FA4-F790F507B7E2}"/>
                  </a:ext>
                </a:extLst>
              </p:cNvPr>
              <p:cNvGrpSpPr/>
              <p:nvPr/>
            </p:nvGrpSpPr>
            <p:grpSpPr>
              <a:xfrm>
                <a:off x="-4476923" y="-574077"/>
                <a:ext cx="19171172" cy="8227164"/>
                <a:chOff x="-4502090" y="-783802"/>
                <a:chExt cx="19171172" cy="8227164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589F1ADF-FDED-CD02-9B9D-FC67ECBD4D6E}"/>
                    </a:ext>
                  </a:extLst>
                </p:cNvPr>
                <p:cNvGrpSpPr/>
                <p:nvPr/>
              </p:nvGrpSpPr>
              <p:grpSpPr>
                <a:xfrm>
                  <a:off x="-4502090" y="-783802"/>
                  <a:ext cx="19171172" cy="8227164"/>
                  <a:chOff x="-268256" y="-2700470"/>
                  <a:chExt cx="19171172" cy="8227164"/>
                </a:xfrm>
              </p:grpSpPr>
              <p:grpSp>
                <p:nvGrpSpPr>
                  <p:cNvPr id="37" name="Group 36">
                    <a:extLst>
                      <a:ext uri="{FF2B5EF4-FFF2-40B4-BE49-F238E27FC236}">
                        <a16:creationId xmlns:a16="http://schemas.microsoft.com/office/drawing/2014/main" id="{8D1A2345-D035-8976-801E-EC02703BC0AD}"/>
                      </a:ext>
                    </a:extLst>
                  </p:cNvPr>
                  <p:cNvGrpSpPr/>
                  <p:nvPr/>
                </p:nvGrpSpPr>
                <p:grpSpPr>
                  <a:xfrm>
                    <a:off x="-268256" y="-2700470"/>
                    <a:ext cx="19171172" cy="7068739"/>
                    <a:chOff x="1179544" y="-871670"/>
                    <a:chExt cx="19171172" cy="7068739"/>
                  </a:xfrm>
                </p:grpSpPr>
                <p:grpSp>
                  <p:nvGrpSpPr>
                    <p:cNvPr id="42" name="Group 41">
                      <a:extLst>
                        <a:ext uri="{FF2B5EF4-FFF2-40B4-BE49-F238E27FC236}">
                          <a16:creationId xmlns:a16="http://schemas.microsoft.com/office/drawing/2014/main" id="{F2A961ED-9491-D390-46B3-5FC875921A5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79544" y="-871670"/>
                      <a:ext cx="19171172" cy="7068739"/>
                      <a:chOff x="359834" y="336805"/>
                      <a:chExt cx="15839637" cy="5674990"/>
                    </a:xfrm>
                  </p:grpSpPr>
                  <p:grpSp>
                    <p:nvGrpSpPr>
                      <p:cNvPr id="46" name="Group 45">
                        <a:extLst>
                          <a:ext uri="{FF2B5EF4-FFF2-40B4-BE49-F238E27FC236}">
                            <a16:creationId xmlns:a16="http://schemas.microsoft.com/office/drawing/2014/main" id="{693959A2-B93D-8A32-011F-23D6422B0FA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289125" y="1735197"/>
                        <a:ext cx="3643563" cy="2940872"/>
                        <a:chOff x="2386082" y="933226"/>
                        <a:chExt cx="4416014" cy="3619948"/>
                      </a:xfrm>
                    </p:grpSpPr>
                    <p:sp>
                      <p:nvSpPr>
                        <p:cNvPr id="99" name="Rectangle 98">
                          <a:extLst>
                            <a:ext uri="{FF2B5EF4-FFF2-40B4-BE49-F238E27FC236}">
                              <a16:creationId xmlns:a16="http://schemas.microsoft.com/office/drawing/2014/main" id="{447C5164-E021-F8E8-06C8-BA1B30B3DB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386082" y="933226"/>
                          <a:ext cx="3044414" cy="2248348"/>
                        </a:xfrm>
                        <a:prstGeom prst="rect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00" name="Rectangle 99">
                          <a:extLst>
                            <a:ext uri="{FF2B5EF4-FFF2-40B4-BE49-F238E27FC236}">
                              <a16:creationId xmlns:a16="http://schemas.microsoft.com/office/drawing/2014/main" id="{1CE04888-1BCA-6CE6-1EF8-2E19207EA3C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538482" y="1085626"/>
                          <a:ext cx="3044414" cy="2248348"/>
                        </a:xfrm>
                        <a:prstGeom prst="rect">
                          <a:avLst/>
                        </a:prstGeom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01" name="Rectangle 100">
                          <a:extLst>
                            <a:ext uri="{FF2B5EF4-FFF2-40B4-BE49-F238E27FC236}">
                              <a16:creationId xmlns:a16="http://schemas.microsoft.com/office/drawing/2014/main" id="{4F032786-A8FF-7F7D-DAC8-B215889C850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690882" y="1238026"/>
                          <a:ext cx="3044414" cy="2248348"/>
                        </a:xfrm>
                        <a:prstGeom prst="rect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02" name="Rectangle 101">
                          <a:extLst>
                            <a:ext uri="{FF2B5EF4-FFF2-40B4-BE49-F238E27FC236}">
                              <a16:creationId xmlns:a16="http://schemas.microsoft.com/office/drawing/2014/main" id="{C270E0DE-9654-41EE-76FE-192B49AFA15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843282" y="1390426"/>
                          <a:ext cx="3044414" cy="2248348"/>
                        </a:xfrm>
                        <a:prstGeom prst="rect">
                          <a:avLst/>
                        </a:prstGeom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03" name="Rectangle 102">
                          <a:extLst>
                            <a:ext uri="{FF2B5EF4-FFF2-40B4-BE49-F238E27FC236}">
                              <a16:creationId xmlns:a16="http://schemas.microsoft.com/office/drawing/2014/main" id="{1CE6D6F9-C4C3-9DD4-6653-D9859CAF250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995682" y="1542826"/>
                          <a:ext cx="3044414" cy="2248348"/>
                        </a:xfrm>
                        <a:prstGeom prst="rect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04" name="Rectangle 103">
                          <a:extLst>
                            <a:ext uri="{FF2B5EF4-FFF2-40B4-BE49-F238E27FC236}">
                              <a16:creationId xmlns:a16="http://schemas.microsoft.com/office/drawing/2014/main" id="{345101A8-04F1-6FBD-B8D5-7A4E0C464AA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148082" y="1695226"/>
                          <a:ext cx="3044414" cy="2248348"/>
                        </a:xfrm>
                        <a:prstGeom prst="rect">
                          <a:avLst/>
                        </a:prstGeom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05" name="Rectangle 104">
                          <a:extLst>
                            <a:ext uri="{FF2B5EF4-FFF2-40B4-BE49-F238E27FC236}">
                              <a16:creationId xmlns:a16="http://schemas.microsoft.com/office/drawing/2014/main" id="{CE282D82-50E2-EEDD-5E61-52934FAA3F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300482" y="1847626"/>
                          <a:ext cx="3044414" cy="2248348"/>
                        </a:xfrm>
                        <a:prstGeom prst="rect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06" name="Rectangle 105">
                          <a:extLst>
                            <a:ext uri="{FF2B5EF4-FFF2-40B4-BE49-F238E27FC236}">
                              <a16:creationId xmlns:a16="http://schemas.microsoft.com/office/drawing/2014/main" id="{F57BA135-8D6C-032B-FDA6-01996F0A4EE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452882" y="2000026"/>
                          <a:ext cx="3044414" cy="2248348"/>
                        </a:xfrm>
                        <a:prstGeom prst="rect">
                          <a:avLst/>
                        </a:prstGeom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07" name="Rectangle 106">
                          <a:extLst>
                            <a:ext uri="{FF2B5EF4-FFF2-40B4-BE49-F238E27FC236}">
                              <a16:creationId xmlns:a16="http://schemas.microsoft.com/office/drawing/2014/main" id="{7D8F1370-B110-ECC1-7AA8-1CC4F19D890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605282" y="2152426"/>
                          <a:ext cx="3044414" cy="2248348"/>
                        </a:xfrm>
                        <a:prstGeom prst="rect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08" name="Rectangle 107">
                          <a:extLst>
                            <a:ext uri="{FF2B5EF4-FFF2-40B4-BE49-F238E27FC236}">
                              <a16:creationId xmlns:a16="http://schemas.microsoft.com/office/drawing/2014/main" id="{B4FAF495-CF10-CA63-5319-5F8E1FF7B9E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757682" y="2304826"/>
                          <a:ext cx="3044414" cy="2248348"/>
                        </a:xfrm>
                        <a:prstGeom prst="rect">
                          <a:avLst/>
                        </a:prstGeom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grpSp>
                    <p:nvGrpSpPr>
                      <p:cNvPr id="47" name="Group 46">
                        <a:extLst>
                          <a:ext uri="{FF2B5EF4-FFF2-40B4-BE49-F238E27FC236}">
                            <a16:creationId xmlns:a16="http://schemas.microsoft.com/office/drawing/2014/main" id="{FCB474A1-F4B3-2D98-727A-DDB8765EC39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142780" y="2744829"/>
                        <a:ext cx="1738050" cy="1396049"/>
                        <a:chOff x="4992812" y="2256574"/>
                        <a:chExt cx="1738050" cy="1396049"/>
                      </a:xfrm>
                    </p:grpSpPr>
                    <p:sp>
                      <p:nvSpPr>
                        <p:cNvPr id="91" name="Rectangle 90">
                          <a:extLst>
                            <a:ext uri="{FF2B5EF4-FFF2-40B4-BE49-F238E27FC236}">
                              <a16:creationId xmlns:a16="http://schemas.microsoft.com/office/drawing/2014/main" id="{20944772-D8C4-7268-95BA-C659D09CB88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992812" y="2256574"/>
                          <a:ext cx="671250" cy="329249"/>
                        </a:xfrm>
                        <a:prstGeom prst="rect">
                          <a:avLst/>
                        </a:prstGeom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92" name="Rectangle 91">
                          <a:extLst>
                            <a:ext uri="{FF2B5EF4-FFF2-40B4-BE49-F238E27FC236}">
                              <a16:creationId xmlns:a16="http://schemas.microsoft.com/office/drawing/2014/main" id="{562AC552-4C50-3A6B-3F32-BFD52E336F6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145212" y="2408974"/>
                          <a:ext cx="671250" cy="329249"/>
                        </a:xfrm>
                        <a:prstGeom prst="rect">
                          <a:avLst/>
                        </a:prstGeom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93" name="Rectangle 92">
                          <a:extLst>
                            <a:ext uri="{FF2B5EF4-FFF2-40B4-BE49-F238E27FC236}">
                              <a16:creationId xmlns:a16="http://schemas.microsoft.com/office/drawing/2014/main" id="{617518C9-DC9D-795E-CEE9-817D75D39EF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297612" y="2561374"/>
                          <a:ext cx="671250" cy="329249"/>
                        </a:xfrm>
                        <a:prstGeom prst="rect">
                          <a:avLst/>
                        </a:prstGeom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94" name="Rectangle 93">
                          <a:extLst>
                            <a:ext uri="{FF2B5EF4-FFF2-40B4-BE49-F238E27FC236}">
                              <a16:creationId xmlns:a16="http://schemas.microsoft.com/office/drawing/2014/main" id="{7FA10E5E-16E2-A00E-3603-4A8F15854D5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0012" y="2713774"/>
                          <a:ext cx="671250" cy="329249"/>
                        </a:xfrm>
                        <a:prstGeom prst="rect">
                          <a:avLst/>
                        </a:prstGeom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95" name="Rectangle 94">
                          <a:extLst>
                            <a:ext uri="{FF2B5EF4-FFF2-40B4-BE49-F238E27FC236}">
                              <a16:creationId xmlns:a16="http://schemas.microsoft.com/office/drawing/2014/main" id="{2DD4A2FC-FED5-A6B3-2C91-B7CAD910D88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602412" y="2866174"/>
                          <a:ext cx="671250" cy="329249"/>
                        </a:xfrm>
                        <a:prstGeom prst="rect">
                          <a:avLst/>
                        </a:prstGeom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96" name="Rectangle 95">
                          <a:extLst>
                            <a:ext uri="{FF2B5EF4-FFF2-40B4-BE49-F238E27FC236}">
                              <a16:creationId xmlns:a16="http://schemas.microsoft.com/office/drawing/2014/main" id="{78587651-3B0C-9795-9F6C-7495B30E2B5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754812" y="3018574"/>
                          <a:ext cx="671250" cy="329249"/>
                        </a:xfrm>
                        <a:prstGeom prst="rect">
                          <a:avLst/>
                        </a:prstGeom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97" name="Rectangle 96">
                          <a:extLst>
                            <a:ext uri="{FF2B5EF4-FFF2-40B4-BE49-F238E27FC236}">
                              <a16:creationId xmlns:a16="http://schemas.microsoft.com/office/drawing/2014/main" id="{1887C5FE-8C74-20F9-E640-4832277E18B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7212" y="3170974"/>
                          <a:ext cx="671250" cy="329249"/>
                        </a:xfrm>
                        <a:prstGeom prst="rect">
                          <a:avLst/>
                        </a:prstGeom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98" name="Rectangle 97">
                          <a:extLst>
                            <a:ext uri="{FF2B5EF4-FFF2-40B4-BE49-F238E27FC236}">
                              <a16:creationId xmlns:a16="http://schemas.microsoft.com/office/drawing/2014/main" id="{6CAFA030-407B-08D6-069A-0A439BAF7A6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9612" y="3323374"/>
                          <a:ext cx="671250" cy="329249"/>
                        </a:xfrm>
                        <a:prstGeom prst="rect">
                          <a:avLst/>
                        </a:prstGeom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</p:spPr>
                      <p:style>
                        <a:lnRef idx="2">
                          <a:schemeClr val="dk1"/>
                        </a:lnRef>
                        <a:fillRef idx="1">
                          <a:schemeClr val="lt1"/>
                        </a:fillRef>
                        <a:effectRef idx="0">
                          <a:schemeClr val="dk1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grpSp>
                    <p:nvGrpSpPr>
                      <p:cNvPr id="48" name="Group 47">
                        <a:extLst>
                          <a:ext uri="{FF2B5EF4-FFF2-40B4-BE49-F238E27FC236}">
                            <a16:creationId xmlns:a16="http://schemas.microsoft.com/office/drawing/2014/main" id="{A6CB405D-A4F9-3C2E-7C63-DA7CDF3CE88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431672" y="1910858"/>
                        <a:ext cx="2879240" cy="2824278"/>
                        <a:chOff x="8036506" y="1716817"/>
                        <a:chExt cx="2879240" cy="2824278"/>
                      </a:xfrm>
                    </p:grpSpPr>
                    <p:cxnSp>
                      <p:nvCxnSpPr>
                        <p:cNvPr id="80" name="Straight Connector 79">
                          <a:extLst>
                            <a:ext uri="{FF2B5EF4-FFF2-40B4-BE49-F238E27FC236}">
                              <a16:creationId xmlns:a16="http://schemas.microsoft.com/office/drawing/2014/main" id="{5B3FE124-C8B7-8CAA-4F4B-23CE58983E06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 flipV="1">
                          <a:off x="8036507" y="1830425"/>
                          <a:ext cx="2422039" cy="2009539"/>
                        </a:xfrm>
                        <a:prstGeom prst="line">
                          <a:avLst/>
                        </a:prstGeom>
                        <a:ln w="15875">
                          <a:solidFill>
                            <a:schemeClr val="accent2">
                              <a:lumMod val="75000"/>
                            </a:schemeClr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81" name="Straight Connector 80">
                          <a:extLst>
                            <a:ext uri="{FF2B5EF4-FFF2-40B4-BE49-F238E27FC236}">
                              <a16:creationId xmlns:a16="http://schemas.microsoft.com/office/drawing/2014/main" id="{62137D1D-4501-2E13-1ECD-BB04F56E8A6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 flipV="1">
                          <a:off x="8493707" y="1716817"/>
                          <a:ext cx="2422039" cy="2009539"/>
                        </a:xfrm>
                        <a:prstGeom prst="line">
                          <a:avLst/>
                        </a:prstGeom>
                        <a:ln w="15875">
                          <a:solidFill>
                            <a:schemeClr val="accent2">
                              <a:lumMod val="75000"/>
                            </a:schemeClr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82" name="Straight Connector 81">
                          <a:extLst>
                            <a:ext uri="{FF2B5EF4-FFF2-40B4-BE49-F238E27FC236}">
                              <a16:creationId xmlns:a16="http://schemas.microsoft.com/office/drawing/2014/main" id="{B5FB5AB7-C1C9-EA2D-4DCB-6C36B2CC7CD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 flipV="1">
                          <a:off x="8036506" y="2531556"/>
                          <a:ext cx="2422039" cy="2009539"/>
                        </a:xfrm>
                        <a:prstGeom prst="line">
                          <a:avLst/>
                        </a:prstGeom>
                        <a:ln w="15875">
                          <a:solidFill>
                            <a:schemeClr val="accent2">
                              <a:lumMod val="75000"/>
                            </a:schemeClr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83" name="Straight Connector 82">
                          <a:extLst>
                            <a:ext uri="{FF2B5EF4-FFF2-40B4-BE49-F238E27FC236}">
                              <a16:creationId xmlns:a16="http://schemas.microsoft.com/office/drawing/2014/main" id="{1F5C8332-6F6C-545E-06E2-F356CCF8AC7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8036506" y="1830425"/>
                          <a:ext cx="0" cy="699896"/>
                        </a:xfrm>
                        <a:prstGeom prst="line">
                          <a:avLst/>
                        </a:prstGeom>
                        <a:ln w="15875">
                          <a:solidFill>
                            <a:schemeClr val="accent2">
                              <a:lumMod val="75000"/>
                            </a:schemeClr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84" name="Straight Connector 83">
                          <a:extLst>
                            <a:ext uri="{FF2B5EF4-FFF2-40B4-BE49-F238E27FC236}">
                              <a16:creationId xmlns:a16="http://schemas.microsoft.com/office/drawing/2014/main" id="{3B22C58E-E9EE-1E07-F5B3-0EAD5FDB0660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V="1">
                          <a:off x="8036506" y="1716817"/>
                          <a:ext cx="457200" cy="113608"/>
                        </a:xfrm>
                        <a:prstGeom prst="line">
                          <a:avLst/>
                        </a:prstGeom>
                        <a:ln w="15875">
                          <a:solidFill>
                            <a:schemeClr val="accent2">
                              <a:lumMod val="75000"/>
                            </a:schemeClr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85" name="Straight Connector 84">
                          <a:extLst>
                            <a:ext uri="{FF2B5EF4-FFF2-40B4-BE49-F238E27FC236}">
                              <a16:creationId xmlns:a16="http://schemas.microsoft.com/office/drawing/2014/main" id="{21CBC43D-FEFA-EF60-F1C5-B39CFD108661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10458545" y="3841199"/>
                          <a:ext cx="0" cy="699896"/>
                        </a:xfrm>
                        <a:prstGeom prst="line">
                          <a:avLst/>
                        </a:prstGeom>
                        <a:ln w="15875">
                          <a:solidFill>
                            <a:schemeClr val="accent2">
                              <a:lumMod val="75000"/>
                            </a:schemeClr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86" name="Straight Connector 85">
                          <a:extLst>
                            <a:ext uri="{FF2B5EF4-FFF2-40B4-BE49-F238E27FC236}">
                              <a16:creationId xmlns:a16="http://schemas.microsoft.com/office/drawing/2014/main" id="{51BD1FC3-1496-0B07-9473-3954F1C9E98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10915746" y="3726356"/>
                          <a:ext cx="0" cy="699896"/>
                        </a:xfrm>
                        <a:prstGeom prst="line">
                          <a:avLst/>
                        </a:prstGeom>
                        <a:ln w="15875">
                          <a:solidFill>
                            <a:schemeClr val="accent2">
                              <a:lumMod val="75000"/>
                            </a:schemeClr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87" name="Straight Connector 86">
                          <a:extLst>
                            <a:ext uri="{FF2B5EF4-FFF2-40B4-BE49-F238E27FC236}">
                              <a16:creationId xmlns:a16="http://schemas.microsoft.com/office/drawing/2014/main" id="{C5634FF7-7618-6E23-FA52-6002F7E83CCD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V="1">
                          <a:off x="10458545" y="3717559"/>
                          <a:ext cx="457200" cy="113608"/>
                        </a:xfrm>
                        <a:prstGeom prst="line">
                          <a:avLst/>
                        </a:prstGeom>
                        <a:ln w="15875">
                          <a:solidFill>
                            <a:schemeClr val="accent2">
                              <a:lumMod val="75000"/>
                            </a:schemeClr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88" name="Straight Connector 87">
                          <a:extLst>
                            <a:ext uri="{FF2B5EF4-FFF2-40B4-BE49-F238E27FC236}">
                              <a16:creationId xmlns:a16="http://schemas.microsoft.com/office/drawing/2014/main" id="{BC230CE1-D1F0-BDD5-A070-D0A0E1D5991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V="1">
                          <a:off x="10458545" y="4414323"/>
                          <a:ext cx="457200" cy="113608"/>
                        </a:xfrm>
                        <a:prstGeom prst="line">
                          <a:avLst/>
                        </a:prstGeom>
                        <a:ln w="15875">
                          <a:solidFill>
                            <a:schemeClr val="accent2">
                              <a:lumMod val="75000"/>
                            </a:schemeClr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89" name="Straight Arrow Connector 88">
                          <a:extLst>
                            <a:ext uri="{FF2B5EF4-FFF2-40B4-BE49-F238E27FC236}">
                              <a16:creationId xmlns:a16="http://schemas.microsoft.com/office/drawing/2014/main" id="{C7567D53-B110-153B-5DF1-7FA051F33F6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8118448" y="2116217"/>
                          <a:ext cx="2290503" cy="1917404"/>
                        </a:xfrm>
                        <a:prstGeom prst="straightConnector1">
                          <a:avLst/>
                        </a:prstGeom>
                        <a:ln w="15875">
                          <a:solidFill>
                            <a:schemeClr val="bg2"/>
                          </a:solidFill>
                          <a:prstDash val="dash"/>
                          <a:tailEnd type="triangle" w="med" len="lg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0" name="Straight Arrow Connector 89">
                          <a:extLst>
                            <a:ext uri="{FF2B5EF4-FFF2-40B4-BE49-F238E27FC236}">
                              <a16:creationId xmlns:a16="http://schemas.microsoft.com/office/drawing/2014/main" id="{53B8C3D1-73AD-79FA-1996-8FFA854DE99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 flipV="1">
                          <a:off x="8086046" y="2334855"/>
                          <a:ext cx="2330616" cy="1912495"/>
                        </a:xfrm>
                        <a:prstGeom prst="straightConnector1">
                          <a:avLst/>
                        </a:prstGeom>
                        <a:ln w="15875">
                          <a:solidFill>
                            <a:schemeClr val="bg2"/>
                          </a:solidFill>
                          <a:prstDash val="dash"/>
                          <a:tailEnd type="triangle" w="med" len="lg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49" name="Group 48">
                        <a:extLst>
                          <a:ext uri="{FF2B5EF4-FFF2-40B4-BE49-F238E27FC236}">
                            <a16:creationId xmlns:a16="http://schemas.microsoft.com/office/drawing/2014/main" id="{C6B1E415-D50A-CBDD-B36F-0D494BFC4C5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1811517" y="2031943"/>
                        <a:ext cx="2437396" cy="2791602"/>
                        <a:chOff x="7020562" y="276572"/>
                        <a:chExt cx="2437396" cy="2791602"/>
                      </a:xfrm>
                    </p:grpSpPr>
                    <p:cxnSp>
                      <p:nvCxnSpPr>
                        <p:cNvPr id="76" name="Straight Connector 75">
                          <a:extLst>
                            <a:ext uri="{FF2B5EF4-FFF2-40B4-BE49-F238E27FC236}">
                              <a16:creationId xmlns:a16="http://schemas.microsoft.com/office/drawing/2014/main" id="{7F70DD5A-45EA-4D1B-13BF-4C31C369C0F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 flipV="1">
                          <a:off x="7035919" y="276572"/>
                          <a:ext cx="2422039" cy="2009539"/>
                        </a:xfrm>
                        <a:prstGeom prst="line">
                          <a:avLst/>
                        </a:prstGeom>
                        <a:ln w="31750" cmpd="tri">
                          <a:solidFill>
                            <a:srgbClr val="2609EE"/>
                          </a:solidFill>
                          <a:prstDash val="lgDashDotDot"/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7" name="Straight Connector 76">
                          <a:extLst>
                            <a:ext uri="{FF2B5EF4-FFF2-40B4-BE49-F238E27FC236}">
                              <a16:creationId xmlns:a16="http://schemas.microsoft.com/office/drawing/2014/main" id="{3DA524C5-EDB2-2931-8A10-92AB3ADEFB2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 flipV="1">
                          <a:off x="7020562" y="1061147"/>
                          <a:ext cx="2411983" cy="1990191"/>
                        </a:xfrm>
                        <a:prstGeom prst="line">
                          <a:avLst/>
                        </a:prstGeom>
                        <a:ln w="31750" cmpd="tri">
                          <a:solidFill>
                            <a:srgbClr val="2609EE"/>
                          </a:solidFill>
                          <a:prstDash val="lgDashDotDot"/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8" name="Straight Connector 77">
                          <a:extLst>
                            <a:ext uri="{FF2B5EF4-FFF2-40B4-BE49-F238E27FC236}">
                              <a16:creationId xmlns:a16="http://schemas.microsoft.com/office/drawing/2014/main" id="{1CF9849E-0D2C-A762-39C8-A2A6090269A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9439866" y="2286111"/>
                          <a:ext cx="0" cy="782063"/>
                        </a:xfrm>
                        <a:prstGeom prst="line">
                          <a:avLst/>
                        </a:prstGeom>
                        <a:ln w="31750" cmpd="tri">
                          <a:solidFill>
                            <a:srgbClr val="2609EE"/>
                          </a:solidFill>
                          <a:prstDash val="lgDashDotDot"/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9" name="Straight Connector 78">
                          <a:extLst>
                            <a:ext uri="{FF2B5EF4-FFF2-40B4-BE49-F238E27FC236}">
                              <a16:creationId xmlns:a16="http://schemas.microsoft.com/office/drawing/2014/main" id="{879B928A-CC31-E516-0C46-EAC5FD329DAD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7035919" y="297707"/>
                          <a:ext cx="0" cy="782063"/>
                        </a:xfrm>
                        <a:prstGeom prst="line">
                          <a:avLst/>
                        </a:prstGeom>
                        <a:ln w="31750" cmpd="tri">
                          <a:solidFill>
                            <a:srgbClr val="2609EE"/>
                          </a:solidFill>
                          <a:prstDash val="lgDashDotDot"/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0" name="Group 49">
                        <a:extLst>
                          <a:ext uri="{FF2B5EF4-FFF2-40B4-BE49-F238E27FC236}">
                            <a16:creationId xmlns:a16="http://schemas.microsoft.com/office/drawing/2014/main" id="{23807F9B-CCC3-68F8-B8C8-E590DEE6C16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3764876" y="2124650"/>
                        <a:ext cx="2434595" cy="2720986"/>
                        <a:chOff x="8272708" y="297588"/>
                        <a:chExt cx="2434595" cy="2720986"/>
                      </a:xfrm>
                    </p:grpSpPr>
                    <p:cxnSp>
                      <p:nvCxnSpPr>
                        <p:cNvPr id="72" name="Straight Connector 71">
                          <a:extLst>
                            <a:ext uri="{FF2B5EF4-FFF2-40B4-BE49-F238E27FC236}">
                              <a16:creationId xmlns:a16="http://schemas.microsoft.com/office/drawing/2014/main" id="{276A2E90-114A-2C84-EB82-A2EB01A5F78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 flipV="1">
                          <a:off x="8272708" y="297588"/>
                          <a:ext cx="2422039" cy="2009539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F0000"/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3" name="Straight Connector 72">
                          <a:extLst>
                            <a:ext uri="{FF2B5EF4-FFF2-40B4-BE49-F238E27FC236}">
                              <a16:creationId xmlns:a16="http://schemas.microsoft.com/office/drawing/2014/main" id="{549E0278-7823-D824-B9EB-5072455A8DA8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 flipV="1">
                          <a:off x="8285262" y="1009035"/>
                          <a:ext cx="2422039" cy="2009539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F0000"/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4" name="Straight Connector 73">
                          <a:extLst>
                            <a:ext uri="{FF2B5EF4-FFF2-40B4-BE49-F238E27FC236}">
                              <a16:creationId xmlns:a16="http://schemas.microsoft.com/office/drawing/2014/main" id="{E404A923-0AEA-ECAE-6080-1D476BB99E3B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10707303" y="2299633"/>
                          <a:ext cx="0" cy="699896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F0000"/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5" name="Straight Connector 74">
                          <a:extLst>
                            <a:ext uri="{FF2B5EF4-FFF2-40B4-BE49-F238E27FC236}">
                              <a16:creationId xmlns:a16="http://schemas.microsoft.com/office/drawing/2014/main" id="{9FF1569E-3854-3EB4-0374-D0ACF134AB0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8275833" y="309139"/>
                          <a:ext cx="0" cy="699896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F0000"/>
                          </a:solidFill>
                          <a:miter lim="800000"/>
                        </a:ln>
                      </p:spPr>
                      <p:style>
                        <a:lnRef idx="2">
                          <a:schemeClr val="accent1"/>
                        </a:lnRef>
                        <a:fillRef idx="0">
                          <a:schemeClr val="accent1"/>
                        </a:fillRef>
                        <a:effectRef idx="1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1" name="Group 50">
                        <a:extLst>
                          <a:ext uri="{FF2B5EF4-FFF2-40B4-BE49-F238E27FC236}">
                            <a16:creationId xmlns:a16="http://schemas.microsoft.com/office/drawing/2014/main" id="{31D014E3-1A26-BA8B-ED1C-F9FF35B7B8E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9834" y="336805"/>
                        <a:ext cx="4704078" cy="5674990"/>
                        <a:chOff x="262852" y="322951"/>
                        <a:chExt cx="4704078" cy="5674990"/>
                      </a:xfrm>
                    </p:grpSpPr>
                    <p:grpSp>
                      <p:nvGrpSpPr>
                        <p:cNvPr id="52" name="Group 51">
                          <a:extLst>
                            <a:ext uri="{FF2B5EF4-FFF2-40B4-BE49-F238E27FC236}">
                              <a16:creationId xmlns:a16="http://schemas.microsoft.com/office/drawing/2014/main" id="{3C61D46A-AC37-5509-856E-79EDF113813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892873" y="1585269"/>
                          <a:ext cx="2061588" cy="4410717"/>
                          <a:chOff x="2897074" y="326403"/>
                          <a:chExt cx="2061588" cy="4410717"/>
                        </a:xfrm>
                      </p:grpSpPr>
                      <p:cxnSp>
                        <p:nvCxnSpPr>
                          <p:cNvPr id="69" name="Straight Connector 68">
                            <a:extLst>
                              <a:ext uri="{FF2B5EF4-FFF2-40B4-BE49-F238E27FC236}">
                                <a16:creationId xmlns:a16="http://schemas.microsoft.com/office/drawing/2014/main" id="{AF845FC4-9E51-0ADB-7ED7-11DB90F3CF45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2897074" y="326403"/>
                            <a:ext cx="653301" cy="1513432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70" name="Straight Connector 69">
                            <a:extLst>
                              <a:ext uri="{FF2B5EF4-FFF2-40B4-BE49-F238E27FC236}">
                                <a16:creationId xmlns:a16="http://schemas.microsoft.com/office/drawing/2014/main" id="{0D2351ED-1385-2155-73A4-210B49984424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3524316" y="1776560"/>
                            <a:ext cx="687770" cy="1464815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71" name="Straight Connector 70">
                            <a:extLst>
                              <a:ext uri="{FF2B5EF4-FFF2-40B4-BE49-F238E27FC236}">
                                <a16:creationId xmlns:a16="http://schemas.microsoft.com/office/drawing/2014/main" id="{2F5FA98F-BD6F-6B69-5E57-C6F8C8545404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4207386" y="3195231"/>
                            <a:ext cx="751276" cy="1541889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</p:grpSp>
                    <p:pic>
                      <p:nvPicPr>
                        <p:cNvPr id="53" name="Picture 52" descr="A close up of a person's face&#10;&#10;Description automatically generated">
                          <a:extLst>
                            <a:ext uri="{FF2B5EF4-FFF2-40B4-BE49-F238E27FC236}">
                              <a16:creationId xmlns:a16="http://schemas.microsoft.com/office/drawing/2014/main" id="{1AE4D7EB-DB17-8F7C-EE37-9FE4C243D0CF}"/>
                            </a:ext>
                          </a:extLst>
                        </p:cNvPr>
                        <p:cNvPicPr>
                          <a:picLocks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1561998" y="3244732"/>
                          <a:ext cx="2641739" cy="1270731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:spPr>
                    </p:pic>
                    <p:pic>
                      <p:nvPicPr>
                        <p:cNvPr id="54" name="Picture 53" descr="A close up of a person's face&#10;&#10;Description automatically generated">
                          <a:extLst>
                            <a:ext uri="{FF2B5EF4-FFF2-40B4-BE49-F238E27FC236}">
                              <a16:creationId xmlns:a16="http://schemas.microsoft.com/office/drawing/2014/main" id="{77FFC69C-C1CD-64F0-7BBB-92B08DBA092C}"/>
                            </a:ext>
                          </a:extLst>
                        </p:cNvPr>
                        <p:cNvPicPr>
                          <a:picLocks/>
                        </p:cNvPicPr>
                        <p:nvPr/>
                      </p:nvPicPr>
                      <p:blipFill rotWithShape="1">
                        <a:blip r:embed="rId3"/>
                        <a:srcRect r="3271"/>
                        <a:stretch/>
                      </p:blipFill>
                      <p:spPr>
                        <a:xfrm>
                          <a:off x="262852" y="326403"/>
                          <a:ext cx="2641738" cy="1270731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:spPr>
                    </p:pic>
                    <p:pic>
                      <p:nvPicPr>
                        <p:cNvPr id="55" name="Picture 54" descr="A close up of a person's face&#10;&#10;Description automatically generated">
                          <a:extLst>
                            <a:ext uri="{FF2B5EF4-FFF2-40B4-BE49-F238E27FC236}">
                              <a16:creationId xmlns:a16="http://schemas.microsoft.com/office/drawing/2014/main" id="{852DDE8B-7B8E-39C9-3D48-13C33A09D7FF}"/>
                            </a:ext>
                          </a:extLst>
                        </p:cNvPr>
                        <p:cNvPicPr>
                          <a:picLocks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855169" y="1715219"/>
                          <a:ext cx="2641739" cy="1270731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:spPr>
                    </p:pic>
                    <p:grpSp>
                      <p:nvGrpSpPr>
                        <p:cNvPr id="56" name="Group 55">
                          <a:extLst>
                            <a:ext uri="{FF2B5EF4-FFF2-40B4-BE49-F238E27FC236}">
                              <a16:creationId xmlns:a16="http://schemas.microsoft.com/office/drawing/2014/main" id="{02BD572B-0FA1-9307-CDE7-2C02994E665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897074" y="326403"/>
                          <a:ext cx="2061588" cy="4410717"/>
                          <a:chOff x="2897074" y="326403"/>
                          <a:chExt cx="2061588" cy="4410717"/>
                        </a:xfrm>
                      </p:grpSpPr>
                      <p:cxnSp>
                        <p:nvCxnSpPr>
                          <p:cNvPr id="66" name="Straight Connector 65">
                            <a:extLst>
                              <a:ext uri="{FF2B5EF4-FFF2-40B4-BE49-F238E27FC236}">
                                <a16:creationId xmlns:a16="http://schemas.microsoft.com/office/drawing/2014/main" id="{DEE39D6D-31FF-E009-9E34-4893EC3E9403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2897074" y="326403"/>
                            <a:ext cx="653301" cy="1513432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67" name="Straight Connector 66">
                            <a:extLst>
                              <a:ext uri="{FF2B5EF4-FFF2-40B4-BE49-F238E27FC236}">
                                <a16:creationId xmlns:a16="http://schemas.microsoft.com/office/drawing/2014/main" id="{A84B1F56-16F6-BE8B-3FF5-373728EEFDAF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3524316" y="1776560"/>
                            <a:ext cx="687770" cy="1464815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68" name="Straight Connector 67">
                            <a:extLst>
                              <a:ext uri="{FF2B5EF4-FFF2-40B4-BE49-F238E27FC236}">
                                <a16:creationId xmlns:a16="http://schemas.microsoft.com/office/drawing/2014/main" id="{242A71A5-901D-E2E7-B182-DB6838DC774F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4207386" y="3195231"/>
                            <a:ext cx="751276" cy="1541889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</p:grpSp>
                    <p:pic>
                      <p:nvPicPr>
                        <p:cNvPr id="57" name="Picture 56" descr="A close up of a person's face&#10;&#10;Description automatically generated">
                          <a:extLst>
                            <a:ext uri="{FF2B5EF4-FFF2-40B4-BE49-F238E27FC236}">
                              <a16:creationId xmlns:a16="http://schemas.microsoft.com/office/drawing/2014/main" id="{9EAD1467-AC2B-53A3-7B2E-5FDFC3BC7AA0}"/>
                            </a:ext>
                          </a:extLst>
                        </p:cNvPr>
                        <p:cNvPicPr>
                          <a:picLocks/>
                        </p:cNvPicPr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2325191" y="4727210"/>
                          <a:ext cx="2641739" cy="1270731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outerShdw blurRad="292100" dist="139700" dir="2700000" algn="tl" rotWithShape="0">
                            <a:srgbClr val="333333">
                              <a:alpha val="65000"/>
                            </a:srgbClr>
                          </a:outerShdw>
                        </a:effectLst>
                      </p:spPr>
                    </p:pic>
                    <p:grpSp>
                      <p:nvGrpSpPr>
                        <p:cNvPr id="58" name="Group 57">
                          <a:extLst>
                            <a:ext uri="{FF2B5EF4-FFF2-40B4-BE49-F238E27FC236}">
                              <a16:creationId xmlns:a16="http://schemas.microsoft.com/office/drawing/2014/main" id="{405BF99B-F755-04A8-9D3E-13331AAFF41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77597" y="1579198"/>
                          <a:ext cx="2061588" cy="4410717"/>
                          <a:chOff x="2897074" y="326403"/>
                          <a:chExt cx="2061588" cy="4410717"/>
                        </a:xfrm>
                      </p:grpSpPr>
                      <p:cxnSp>
                        <p:nvCxnSpPr>
                          <p:cNvPr id="63" name="Straight Connector 62">
                            <a:extLst>
                              <a:ext uri="{FF2B5EF4-FFF2-40B4-BE49-F238E27FC236}">
                                <a16:creationId xmlns:a16="http://schemas.microsoft.com/office/drawing/2014/main" id="{CB762ED6-B58F-5F51-8E54-1950A5D1BA1C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2897074" y="326403"/>
                            <a:ext cx="653301" cy="1513432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64" name="Straight Connector 63">
                            <a:extLst>
                              <a:ext uri="{FF2B5EF4-FFF2-40B4-BE49-F238E27FC236}">
                                <a16:creationId xmlns:a16="http://schemas.microsoft.com/office/drawing/2014/main" id="{16D58575-DCFC-36DB-4121-452901F29501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3524316" y="1776560"/>
                            <a:ext cx="687770" cy="1464815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65" name="Straight Connector 64">
                            <a:extLst>
                              <a:ext uri="{FF2B5EF4-FFF2-40B4-BE49-F238E27FC236}">
                                <a16:creationId xmlns:a16="http://schemas.microsoft.com/office/drawing/2014/main" id="{0AF22DC0-EFD9-45BD-5DB8-FB63D1431957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4207386" y="3195231"/>
                            <a:ext cx="751276" cy="1541889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</p:grpSp>
                    <p:grpSp>
                      <p:nvGrpSpPr>
                        <p:cNvPr id="59" name="Group 58">
                          <a:extLst>
                            <a:ext uri="{FF2B5EF4-FFF2-40B4-BE49-F238E27FC236}">
                              <a16:creationId xmlns:a16="http://schemas.microsoft.com/office/drawing/2014/main" id="{2A3B2BE6-6929-EF49-56E3-005820C3B8B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84605" y="322951"/>
                          <a:ext cx="2061588" cy="4410717"/>
                          <a:chOff x="2897074" y="326403"/>
                          <a:chExt cx="2061588" cy="4410717"/>
                        </a:xfrm>
                      </p:grpSpPr>
                      <p:cxnSp>
                        <p:nvCxnSpPr>
                          <p:cNvPr id="60" name="Straight Connector 59">
                            <a:extLst>
                              <a:ext uri="{FF2B5EF4-FFF2-40B4-BE49-F238E27FC236}">
                                <a16:creationId xmlns:a16="http://schemas.microsoft.com/office/drawing/2014/main" id="{C0DBB155-7B60-79C8-4B13-F9A2F1E23446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2897074" y="326403"/>
                            <a:ext cx="653301" cy="1513432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61" name="Straight Connector 60">
                            <a:extLst>
                              <a:ext uri="{FF2B5EF4-FFF2-40B4-BE49-F238E27FC236}">
                                <a16:creationId xmlns:a16="http://schemas.microsoft.com/office/drawing/2014/main" id="{E890CF97-8C06-2BFF-3EA8-AF3288AFE488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3524316" y="1776560"/>
                            <a:ext cx="687770" cy="1464815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62" name="Straight Connector 61">
                            <a:extLst>
                              <a:ext uri="{FF2B5EF4-FFF2-40B4-BE49-F238E27FC236}">
                                <a16:creationId xmlns:a16="http://schemas.microsoft.com/office/drawing/2014/main" id="{13C5E69C-8E36-6999-CDA1-DCB405ABB4A0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4207386" y="3195231"/>
                            <a:ext cx="751276" cy="1541889"/>
                          </a:xfrm>
                          <a:prstGeom prst="line">
                            <a:avLst/>
                          </a:prstGeom>
                          <a:ln w="15875">
                            <a:solidFill>
                              <a:schemeClr val="bg1"/>
                            </a:solidFill>
                            <a:prstDash val="dash"/>
                          </a:ln>
                        </p:spPr>
                        <p:style>
                          <a:lnRef idx="2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1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</p:grpSp>
                  </p:grpSp>
                </p:grpSp>
                <p:sp>
                  <p:nvSpPr>
                    <p:cNvPr id="43" name="TextBox 42">
                      <a:extLst>
                        <a:ext uri="{FF2B5EF4-FFF2-40B4-BE49-F238E27FC236}">
                          <a16:creationId xmlns:a16="http://schemas.microsoft.com/office/drawing/2014/main" id="{4992F9A8-FA60-FF32-5FBF-5FEE5E4F1613}"/>
                        </a:ext>
                      </a:extLst>
                    </p:cNvPr>
                    <p:cNvSpPr txBox="1"/>
                    <p:nvPr/>
                  </p:nvSpPr>
                  <p:spPr>
                    <a:xfrm rot="4055559">
                      <a:off x="1075094" y="2527258"/>
                      <a:ext cx="1066220" cy="66533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</a:p>
                  </p:txBody>
                </p:sp>
                <p:cxnSp>
                  <p:nvCxnSpPr>
                    <p:cNvPr id="44" name="Straight Connector 43">
                      <a:extLst>
                        <a:ext uri="{FF2B5EF4-FFF2-40B4-BE49-F238E27FC236}">
                          <a16:creationId xmlns:a16="http://schemas.microsoft.com/office/drawing/2014/main" id="{71408911-DF39-CCE3-66B2-CE61B50D939E}"/>
                        </a:ext>
                      </a:extLst>
                    </p:cNvPr>
                    <p:cNvCxnSpPr>
                      <a:endCxn id="43" idx="1"/>
                    </p:cNvCxnSpPr>
                    <p:nvPr/>
                  </p:nvCxnSpPr>
                  <p:spPr>
                    <a:xfrm>
                      <a:off x="1179544" y="1795470"/>
                      <a:ext cx="195399" cy="571598"/>
                    </a:xfrm>
                    <a:prstGeom prst="line">
                      <a:avLst/>
                    </a:prstGeom>
                    <a:ln w="19050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6"/>
                    </a:lnRef>
                    <a:fillRef idx="0">
                      <a:schemeClr val="accent6"/>
                    </a:fillRef>
                    <a:effectRef idx="0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5" name="Straight Arrow Connector 44">
                      <a:extLst>
                        <a:ext uri="{FF2B5EF4-FFF2-40B4-BE49-F238E27FC236}">
                          <a16:creationId xmlns:a16="http://schemas.microsoft.com/office/drawing/2014/main" id="{E2FB9563-FD26-B0DE-E81E-485F49A3F2E6}"/>
                        </a:ext>
                      </a:extLst>
                    </p:cNvPr>
                    <p:cNvCxnSpPr>
                      <a:stCxn id="43" idx="3"/>
                    </p:cNvCxnSpPr>
                    <p:nvPr/>
                  </p:nvCxnSpPr>
                  <p:spPr>
                    <a:xfrm>
                      <a:off x="1841465" y="3352784"/>
                      <a:ext cx="265631" cy="675142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accent6"/>
                    </a:lnRef>
                    <a:fillRef idx="0">
                      <a:schemeClr val="accent6"/>
                    </a:fillRef>
                    <a:effectRef idx="0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39" name="TextBox 38">
                    <a:extLst>
                      <a:ext uri="{FF2B5EF4-FFF2-40B4-BE49-F238E27FC236}">
                        <a16:creationId xmlns:a16="http://schemas.microsoft.com/office/drawing/2014/main" id="{2FEFC02E-B886-3A66-9BF7-C098902877C9}"/>
                      </a:ext>
                    </a:extLst>
                  </p:cNvPr>
                  <p:cNvSpPr txBox="1"/>
                  <p:nvPr/>
                </p:nvSpPr>
                <p:spPr>
                  <a:xfrm>
                    <a:off x="2236398" y="4571999"/>
                    <a:ext cx="3197373" cy="95469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1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Input data (75 frames)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317A59C4-744A-E8FD-86CA-6CACF0DC58F7}"/>
                      </a:ext>
                    </a:extLst>
                  </p:cNvPr>
                  <p:cNvSpPr txBox="1"/>
                  <p:nvPr/>
                </p:nvSpPr>
                <p:spPr>
                  <a:xfrm>
                    <a:off x="5793865" y="1186478"/>
                    <a:ext cx="3172400" cy="115416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3D </a:t>
                    </a:r>
                  </a:p>
                  <a:p>
                    <a:pPr algn="ctr"/>
                    <a:r>
                      <a:rPr lang="en-US" sz="105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Convolutions</a:t>
                    </a:r>
                  </a:p>
                  <a:p>
                    <a:pPr algn="ctr"/>
                    <a:r>
                      <a:rPr lang="en-US" sz="105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ReLU Activation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73608314-2364-90C9-DA88-4DEB3A89AA2F}"/>
                      </a:ext>
                    </a:extLst>
                  </p:cNvPr>
                  <p:cNvSpPr txBox="1"/>
                  <p:nvPr/>
                </p:nvSpPr>
                <p:spPr>
                  <a:xfrm>
                    <a:off x="5704992" y="2825756"/>
                    <a:ext cx="3557521" cy="9205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 Sequential Layers (128, 256, 75) </a:t>
                    </a:r>
                  </a:p>
                </p:txBody>
              </p:sp>
            </p:grp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73DB90D5-BDA8-768E-FEAD-EB9DA3A77112}"/>
                    </a:ext>
                  </a:extLst>
                </p:cNvPr>
                <p:cNvSpPr txBox="1"/>
                <p:nvPr/>
              </p:nvSpPr>
              <p:spPr>
                <a:xfrm>
                  <a:off x="7777049" y="4715653"/>
                  <a:ext cx="3197373" cy="9546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dirty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2x - Bi-Directional LSTM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E799F179-4B6E-A87A-DFB2-2F4ECFB41350}"/>
                    </a:ext>
                  </a:extLst>
                </p:cNvPr>
                <p:cNvSpPr txBox="1"/>
                <p:nvPr/>
              </p:nvSpPr>
              <p:spPr>
                <a:xfrm>
                  <a:off x="10529699" y="4815104"/>
                  <a:ext cx="3197373" cy="5796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dirty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Dropout (0.5)</a:t>
                  </a:r>
                </a:p>
              </p:txBody>
            </p:sp>
          </p:grp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2E04362-46F0-3DA1-F656-26BCCAEB4E8B}"/>
                  </a:ext>
                </a:extLst>
              </p:cNvPr>
              <p:cNvSpPr txBox="1"/>
              <p:nvPr/>
            </p:nvSpPr>
            <p:spPr>
              <a:xfrm>
                <a:off x="12892001" y="5081240"/>
                <a:ext cx="3197373" cy="14320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Softmax Activation </a:t>
                </a:r>
              </a:p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CTC Loss </a:t>
                </a:r>
              </a:p>
            </p:txBody>
          </p:sp>
        </p:grp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7CCD1FBE-DFE4-02D6-EBB1-1AAD347512DD}"/>
              </a:ext>
            </a:extLst>
          </p:cNvPr>
          <p:cNvSpPr txBox="1"/>
          <p:nvPr/>
        </p:nvSpPr>
        <p:spPr>
          <a:xfrm>
            <a:off x="3319418" y="1581371"/>
            <a:ext cx="81196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"/>
              </a:rPr>
              <a:t>Model Architecture:</a:t>
            </a:r>
          </a:p>
          <a:p>
            <a:r>
              <a:rPr lang="en-US" sz="1800" dirty="0">
                <a:solidFill>
                  <a:schemeClr val="bg1"/>
                </a:solidFill>
              </a:rPr>
              <a:t>3D Convolutional layers followed by Bidirectional LSTM layers and a Dense output layer with CTC loss.</a:t>
            </a:r>
            <a:endParaRPr lang="en-US" sz="1800" dirty="0">
              <a:solidFill>
                <a:schemeClr val="bg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798414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9090044" y="-24570"/>
            <a:ext cx="3614789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6065805" y="-22860"/>
            <a:ext cx="3551058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2451606" y="-19904"/>
            <a:ext cx="4115593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112192" y="-1143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80267" y="2314434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We need the dataset to train the DNN.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Labels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36FAE-5F72-BB02-FCE0-A6B07AEF7863}"/>
              </a:ext>
            </a:extLst>
          </p:cNvPr>
          <p:cNvSpPr txBox="1"/>
          <p:nvPr/>
        </p:nvSpPr>
        <p:spPr>
          <a:xfrm>
            <a:off x="3111076" y="237593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Deep Neural Network Architecture for Model training.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387612-ECA3-0192-D6EA-E3356D8C6C7B}"/>
              </a:ext>
            </a:extLst>
          </p:cNvPr>
          <p:cNvSpPr txBox="1"/>
          <p:nvPr/>
        </p:nvSpPr>
        <p:spPr>
          <a:xfrm>
            <a:off x="6213404" y="2375939"/>
            <a:ext cx="293793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Hyperparameters and Training Losses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EBC060-7D98-6405-588E-995144BE1E4C}"/>
              </a:ext>
            </a:extLst>
          </p:cNvPr>
          <p:cNvSpPr txBox="1"/>
          <p:nvPr/>
        </p:nvSpPr>
        <p:spPr>
          <a:xfrm>
            <a:off x="9266205" y="2314433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Testing the Model on two different custom Speakers.</a:t>
            </a:r>
          </a:p>
        </p:txBody>
      </p:sp>
    </p:spTree>
    <p:extLst>
      <p:ext uri="{BB962C8B-B14F-4D97-AF65-F5344CB8AC3E}">
        <p14:creationId xmlns:p14="http://schemas.microsoft.com/office/powerpoint/2010/main" val="201971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4B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57039" y="-14894"/>
            <a:ext cx="3286172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-66971" y="-17526"/>
            <a:ext cx="3551058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-5237885" y="-44030"/>
            <a:ext cx="4115593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4809669" y="-3600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-4469373" y="2375939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We need the dataset to train the DNN.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Labels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36FAE-5F72-BB02-FCE0-A6B07AEF7863}"/>
              </a:ext>
            </a:extLst>
          </p:cNvPr>
          <p:cNvSpPr txBox="1"/>
          <p:nvPr/>
        </p:nvSpPr>
        <p:spPr>
          <a:xfrm>
            <a:off x="-4529249" y="2409237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Deep Neural Network Architecture for Model training.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387612-ECA3-0192-D6EA-E3356D8C6C7B}"/>
              </a:ext>
            </a:extLst>
          </p:cNvPr>
          <p:cNvSpPr txBox="1"/>
          <p:nvPr/>
        </p:nvSpPr>
        <p:spPr>
          <a:xfrm>
            <a:off x="249800" y="237593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Training the model with the appropriate Loss function.</a:t>
            </a:r>
          </a:p>
        </p:txBody>
      </p:sp>
      <p:grpSp>
        <p:nvGrpSpPr>
          <p:cNvPr id="31" name="UTK Horiz_R">
            <a:extLst>
              <a:ext uri="{FF2B5EF4-FFF2-40B4-BE49-F238E27FC236}">
                <a16:creationId xmlns:a16="http://schemas.microsoft.com/office/drawing/2014/main" id="{3C7E729B-D035-67FF-68E0-73AA3560A38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32" name="T fill">
              <a:extLst>
                <a:ext uri="{FF2B5EF4-FFF2-40B4-BE49-F238E27FC236}">
                  <a16:creationId xmlns:a16="http://schemas.microsoft.com/office/drawing/2014/main" id="{174FB730-4ED2-52E5-E02F-F73994ECF7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Type">
              <a:extLst>
                <a:ext uri="{FF2B5EF4-FFF2-40B4-BE49-F238E27FC236}">
                  <a16:creationId xmlns:a16="http://schemas.microsoft.com/office/drawing/2014/main" id="{DB85B816-09A0-24DF-5065-B6923FF48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Power T">
              <a:extLst>
                <a:ext uri="{FF2B5EF4-FFF2-40B4-BE49-F238E27FC236}">
                  <a16:creationId xmlns:a16="http://schemas.microsoft.com/office/drawing/2014/main" id="{776D4889-4C03-17B3-8292-5AEA2848EB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5" name="Title 2">
            <a:extLst>
              <a:ext uri="{FF2B5EF4-FFF2-40B4-BE49-F238E27FC236}">
                <a16:creationId xmlns:a16="http://schemas.microsoft.com/office/drawing/2014/main" id="{C650A9DD-DEFA-37C8-E6AA-99C853981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5939" y="-17526"/>
            <a:ext cx="8086661" cy="1305635"/>
          </a:xfrm>
        </p:spPr>
        <p:txBody>
          <a:bodyPr/>
          <a:lstStyle/>
          <a:p>
            <a:r>
              <a:rPr lang="en-US" sz="4800" dirty="0">
                <a:solidFill>
                  <a:schemeClr val="bg2"/>
                </a:solidFill>
                <a:latin typeface=""/>
              </a:rPr>
              <a:t>Hyperparameters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E788609-C9B9-0765-81CC-068083DB0E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251974"/>
              </p:ext>
            </p:extLst>
          </p:nvPr>
        </p:nvGraphicFramePr>
        <p:xfrm>
          <a:off x="3638351" y="841036"/>
          <a:ext cx="8136976" cy="535239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68488">
                  <a:extLst>
                    <a:ext uri="{9D8B030D-6E8A-4147-A177-3AD203B41FA5}">
                      <a16:colId xmlns:a16="http://schemas.microsoft.com/office/drawing/2014/main" val="1781265066"/>
                    </a:ext>
                  </a:extLst>
                </a:gridCol>
                <a:gridCol w="4068488">
                  <a:extLst>
                    <a:ext uri="{9D8B030D-6E8A-4147-A177-3AD203B41FA5}">
                      <a16:colId xmlns:a16="http://schemas.microsoft.com/office/drawing/2014/main" val="4219831426"/>
                    </a:ext>
                  </a:extLst>
                </a:gridCol>
              </a:tblGrid>
              <a:tr h="414633">
                <a:tc>
                  <a:txBody>
                    <a:bodyPr/>
                    <a:lstStyle/>
                    <a:p>
                      <a:r>
                        <a:rPr lang="en-US" dirty="0"/>
                        <a:t>Hyperparameters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481545"/>
                  </a:ext>
                </a:extLst>
              </a:tr>
              <a:tr h="553149">
                <a:tc>
                  <a:txBody>
                    <a:bodyPr/>
                    <a:lstStyle/>
                    <a:p>
                      <a:r>
                        <a:rPr lang="en-US" dirty="0"/>
                        <a:t>Checkpoint Directory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Saved_LipNet_model_5_speakers/checkpoints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187163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Checkpoint monitor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25512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Save Weights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9179878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Save Best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559617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Verbose 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501834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Latest Checkpoint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Loaded if exists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4912651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043862"/>
                  </a:ext>
                </a:extLst>
              </a:tr>
              <a:tr h="553149">
                <a:tc>
                  <a:txBody>
                    <a:bodyPr/>
                    <a:lstStyle/>
                    <a:p>
                      <a:r>
                        <a:rPr lang="en-US" dirty="0"/>
                        <a:t>Callbacks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Checkpoint_callback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schedule_callback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156027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Optimizer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3130532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Learning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190952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Loss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CTCLoss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15005"/>
                  </a:ext>
                </a:extLst>
              </a:tr>
              <a:tr h="320475">
                <a:tc>
                  <a:txBody>
                    <a:bodyPr/>
                    <a:lstStyle/>
                    <a:p>
                      <a:r>
                        <a:rPr lang="en-US" dirty="0"/>
                        <a:t>Learning Rate Schedule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Exponential decay after epoch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111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5792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4B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57039" y="-14894"/>
            <a:ext cx="3286172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-66971" y="-17526"/>
            <a:ext cx="3551058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-5237885" y="-44030"/>
            <a:ext cx="4115593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4809669" y="-3600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-4469373" y="2375939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We need the dataset to train the DNN.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Labels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36FAE-5F72-BB02-FCE0-A6B07AEF7863}"/>
              </a:ext>
            </a:extLst>
          </p:cNvPr>
          <p:cNvSpPr txBox="1"/>
          <p:nvPr/>
        </p:nvSpPr>
        <p:spPr>
          <a:xfrm>
            <a:off x="-4529249" y="2409237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Deep Neural Network Architecture for Model training.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387612-ECA3-0192-D6EA-E3356D8C6C7B}"/>
              </a:ext>
            </a:extLst>
          </p:cNvPr>
          <p:cNvSpPr txBox="1"/>
          <p:nvPr/>
        </p:nvSpPr>
        <p:spPr>
          <a:xfrm>
            <a:off x="249800" y="237593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Training the model with the appropriate Loss function.</a:t>
            </a:r>
          </a:p>
        </p:txBody>
      </p:sp>
      <p:grpSp>
        <p:nvGrpSpPr>
          <p:cNvPr id="31" name="UTK Horiz_R">
            <a:extLst>
              <a:ext uri="{FF2B5EF4-FFF2-40B4-BE49-F238E27FC236}">
                <a16:creationId xmlns:a16="http://schemas.microsoft.com/office/drawing/2014/main" id="{3C7E729B-D035-67FF-68E0-73AA3560A38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32" name="T fill">
              <a:extLst>
                <a:ext uri="{FF2B5EF4-FFF2-40B4-BE49-F238E27FC236}">
                  <a16:creationId xmlns:a16="http://schemas.microsoft.com/office/drawing/2014/main" id="{174FB730-4ED2-52E5-E02F-F73994ECF7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Type">
              <a:extLst>
                <a:ext uri="{FF2B5EF4-FFF2-40B4-BE49-F238E27FC236}">
                  <a16:creationId xmlns:a16="http://schemas.microsoft.com/office/drawing/2014/main" id="{DB85B816-09A0-24DF-5065-B6923FF48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Power T">
              <a:extLst>
                <a:ext uri="{FF2B5EF4-FFF2-40B4-BE49-F238E27FC236}">
                  <a16:creationId xmlns:a16="http://schemas.microsoft.com/office/drawing/2014/main" id="{776D4889-4C03-17B3-8292-5AEA2848EB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5" name="Title 2">
            <a:extLst>
              <a:ext uri="{FF2B5EF4-FFF2-40B4-BE49-F238E27FC236}">
                <a16:creationId xmlns:a16="http://schemas.microsoft.com/office/drawing/2014/main" id="{C650A9DD-DEFA-37C8-E6AA-99C853981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2420" y="183000"/>
            <a:ext cx="8086661" cy="1305635"/>
          </a:xfrm>
        </p:spPr>
        <p:txBody>
          <a:bodyPr/>
          <a:lstStyle/>
          <a:p>
            <a:r>
              <a:rPr lang="en-US" sz="4800" dirty="0">
                <a:solidFill>
                  <a:schemeClr val="bg2"/>
                </a:solidFill>
                <a:latin typeface=""/>
              </a:rPr>
              <a:t>Training Losses</a:t>
            </a:r>
          </a:p>
        </p:txBody>
      </p:sp>
      <p:pic>
        <p:nvPicPr>
          <p:cNvPr id="28" name="Picture 27" descr="A graph of a training and validation loss&#10;&#10;Description automatically generated">
            <a:extLst>
              <a:ext uri="{FF2B5EF4-FFF2-40B4-BE49-F238E27FC236}">
                <a16:creationId xmlns:a16="http://schemas.microsoft.com/office/drawing/2014/main" id="{81ED1438-95F8-2406-1783-91AE90280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887" y="1053657"/>
            <a:ext cx="5103725" cy="511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55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9090044" y="-24570"/>
            <a:ext cx="3614789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6065805" y="-22860"/>
            <a:ext cx="3551058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2451606" y="-19904"/>
            <a:ext cx="4115593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112192" y="-1143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80267" y="2314434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We need the dataset to train the DNN.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Labels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36FAE-5F72-BB02-FCE0-A6B07AEF7863}"/>
              </a:ext>
            </a:extLst>
          </p:cNvPr>
          <p:cNvSpPr txBox="1"/>
          <p:nvPr/>
        </p:nvSpPr>
        <p:spPr>
          <a:xfrm>
            <a:off x="3111076" y="237593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Deep Neural Network Architecture for Model training.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387612-ECA3-0192-D6EA-E3356D8C6C7B}"/>
              </a:ext>
            </a:extLst>
          </p:cNvPr>
          <p:cNvSpPr txBox="1"/>
          <p:nvPr/>
        </p:nvSpPr>
        <p:spPr>
          <a:xfrm>
            <a:off x="6213404" y="237593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Training the model with the appropriate Loss function.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EBC060-7D98-6405-588E-995144BE1E4C}"/>
              </a:ext>
            </a:extLst>
          </p:cNvPr>
          <p:cNvSpPr txBox="1"/>
          <p:nvPr/>
        </p:nvSpPr>
        <p:spPr>
          <a:xfrm>
            <a:off x="9266205" y="2314433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Testing the Model on two different custom Speakers.</a:t>
            </a:r>
          </a:p>
        </p:txBody>
      </p:sp>
    </p:spTree>
    <p:extLst>
      <p:ext uri="{BB962C8B-B14F-4D97-AF65-F5344CB8AC3E}">
        <p14:creationId xmlns:p14="http://schemas.microsoft.com/office/powerpoint/2010/main" val="3847347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4B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-112370" y="0"/>
            <a:ext cx="3614789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-4647032" y="-23517"/>
            <a:ext cx="3551058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-5687578" y="-94891"/>
            <a:ext cx="4115593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5503337" y="-4403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-5265067" y="2372474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We need the dataset to train the DNN.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Labels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36FAE-5F72-BB02-FCE0-A6B07AEF7863}"/>
              </a:ext>
            </a:extLst>
          </p:cNvPr>
          <p:cNvSpPr txBox="1"/>
          <p:nvPr/>
        </p:nvSpPr>
        <p:spPr>
          <a:xfrm>
            <a:off x="-4832745" y="249909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Deep Neural Network Architecture for Model training.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387612-ECA3-0192-D6EA-E3356D8C6C7B}"/>
              </a:ext>
            </a:extLst>
          </p:cNvPr>
          <p:cNvSpPr txBox="1"/>
          <p:nvPr/>
        </p:nvSpPr>
        <p:spPr>
          <a:xfrm>
            <a:off x="-5142998" y="2340531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Training the model with the appropriate Loss function.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EBC060-7D98-6405-588E-995144BE1E4C}"/>
              </a:ext>
            </a:extLst>
          </p:cNvPr>
          <p:cNvSpPr txBox="1"/>
          <p:nvPr/>
        </p:nvSpPr>
        <p:spPr>
          <a:xfrm>
            <a:off x="91329" y="2373842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Testing the Model on two different custom Speakers.</a:t>
            </a:r>
          </a:p>
        </p:txBody>
      </p:sp>
      <p:grpSp>
        <p:nvGrpSpPr>
          <p:cNvPr id="32" name="UTK Horiz_R">
            <a:extLst>
              <a:ext uri="{FF2B5EF4-FFF2-40B4-BE49-F238E27FC236}">
                <a16:creationId xmlns:a16="http://schemas.microsoft.com/office/drawing/2014/main" id="{AB2EBF52-D225-4B03-8C00-9748C2CD380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33" name="T fill">
              <a:extLst>
                <a:ext uri="{FF2B5EF4-FFF2-40B4-BE49-F238E27FC236}">
                  <a16:creationId xmlns:a16="http://schemas.microsoft.com/office/drawing/2014/main" id="{EAD67AE6-9302-BD40-15D0-63F3C77197A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Type">
              <a:extLst>
                <a:ext uri="{FF2B5EF4-FFF2-40B4-BE49-F238E27FC236}">
                  <a16:creationId xmlns:a16="http://schemas.microsoft.com/office/drawing/2014/main" id="{2EBB6F21-9864-A367-86E7-D6700352C3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Power T">
              <a:extLst>
                <a:ext uri="{FF2B5EF4-FFF2-40B4-BE49-F238E27FC236}">
                  <a16:creationId xmlns:a16="http://schemas.microsoft.com/office/drawing/2014/main" id="{A21D2618-4B07-CBB0-2526-4085E89784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1" name="Title 2">
            <a:extLst>
              <a:ext uri="{FF2B5EF4-FFF2-40B4-BE49-F238E27FC236}">
                <a16:creationId xmlns:a16="http://schemas.microsoft.com/office/drawing/2014/main" id="{BD74C848-AE83-DFA8-4EC0-40499CC29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2420" y="183000"/>
            <a:ext cx="8086661" cy="1305635"/>
          </a:xfrm>
        </p:spPr>
        <p:txBody>
          <a:bodyPr/>
          <a:lstStyle/>
          <a:p>
            <a:r>
              <a:rPr lang="en-US" sz="4800" dirty="0">
                <a:solidFill>
                  <a:schemeClr val="bg2"/>
                </a:solidFill>
                <a:latin typeface=""/>
              </a:rPr>
              <a:t>Validation on Custom Dataset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29B0D2C-6BF5-1FD7-328F-74B858DF499C}"/>
              </a:ext>
            </a:extLst>
          </p:cNvPr>
          <p:cNvGrpSpPr/>
          <p:nvPr/>
        </p:nvGrpSpPr>
        <p:grpSpPr>
          <a:xfrm>
            <a:off x="7917967" y="2173477"/>
            <a:ext cx="3679896" cy="3094949"/>
            <a:chOff x="7545750" y="1810648"/>
            <a:chExt cx="3904945" cy="3478589"/>
          </a:xfrm>
        </p:grpSpPr>
        <p:pic>
          <p:nvPicPr>
            <p:cNvPr id="41" name="Picture 40" descr="A close-up of a number&#10;&#10;Description automatically generated">
              <a:extLst>
                <a:ext uri="{FF2B5EF4-FFF2-40B4-BE49-F238E27FC236}">
                  <a16:creationId xmlns:a16="http://schemas.microsoft.com/office/drawing/2014/main" id="{D5856998-4D71-CD50-74A7-FDDC80576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5750" y="4525003"/>
              <a:ext cx="3904945" cy="764234"/>
            </a:xfrm>
            <a:prstGeom prst="rect">
              <a:avLst/>
            </a:prstGeom>
          </p:spPr>
        </p:pic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4414019-29C6-7E43-B277-262AF6F2CC4F}"/>
                </a:ext>
              </a:extLst>
            </p:cNvPr>
            <p:cNvGrpSpPr/>
            <p:nvPr/>
          </p:nvGrpSpPr>
          <p:grpSpPr>
            <a:xfrm>
              <a:off x="7545750" y="1810648"/>
              <a:ext cx="3904945" cy="2723306"/>
              <a:chOff x="8264324" y="3607095"/>
              <a:chExt cx="2918749" cy="2334999"/>
            </a:xfrm>
          </p:grpSpPr>
          <p:pic>
            <p:nvPicPr>
              <p:cNvPr id="1026" name="Picture 2" descr="bbac1s.mpg [video-to-gif output image]">
                <a:extLst>
                  <a:ext uri="{FF2B5EF4-FFF2-40B4-BE49-F238E27FC236}">
                    <a16:creationId xmlns:a16="http://schemas.microsoft.com/office/drawing/2014/main" id="{75573E6D-005A-222E-EF98-CE7D653714F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64324" y="3607095"/>
                <a:ext cx="2918749" cy="23349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A516AE0F-E97B-F12C-712C-7481E549C2D1}"/>
                  </a:ext>
                </a:extLst>
              </p:cNvPr>
              <p:cNvSpPr txBox="1"/>
              <p:nvPr/>
            </p:nvSpPr>
            <p:spPr>
              <a:xfrm>
                <a:off x="8599990" y="5497975"/>
                <a:ext cx="2407534" cy="2375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</a:rPr>
                  <a:t>Bin white at x seven again</a:t>
                </a: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057183C-3289-65A6-6334-BDBFAFF32098}"/>
              </a:ext>
            </a:extLst>
          </p:cNvPr>
          <p:cNvGrpSpPr/>
          <p:nvPr/>
        </p:nvGrpSpPr>
        <p:grpSpPr>
          <a:xfrm>
            <a:off x="3303790" y="2086701"/>
            <a:ext cx="3679896" cy="3181725"/>
            <a:chOff x="3303790" y="2086701"/>
            <a:chExt cx="3679896" cy="3181725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27742FF-1DB4-7725-6ACD-9D01B196BD3C}"/>
                </a:ext>
              </a:extLst>
            </p:cNvPr>
            <p:cNvGrpSpPr/>
            <p:nvPr/>
          </p:nvGrpSpPr>
          <p:grpSpPr>
            <a:xfrm>
              <a:off x="3303790" y="2086701"/>
              <a:ext cx="3679896" cy="3181725"/>
              <a:chOff x="3341753" y="919156"/>
              <a:chExt cx="4761438" cy="4157307"/>
            </a:xfrm>
          </p:grpSpPr>
          <p:pic>
            <p:nvPicPr>
              <p:cNvPr id="39" name="Picture 38" descr="A white text on a white background&#10;&#10;Description automatically generated">
                <a:extLst>
                  <a:ext uri="{FF2B5EF4-FFF2-40B4-BE49-F238E27FC236}">
                    <a16:creationId xmlns:a16="http://schemas.microsoft.com/office/drawing/2014/main" id="{40CC4997-AFBB-8ABF-DC06-9595FC1B17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21853" y="4085863"/>
                <a:ext cx="4681338" cy="990600"/>
              </a:xfrm>
              <a:prstGeom prst="rect">
                <a:avLst/>
              </a:prstGeom>
            </p:spPr>
          </p:pic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389036E4-B25F-95FD-8FCD-3E07B2083AC1}"/>
                  </a:ext>
                </a:extLst>
              </p:cNvPr>
              <p:cNvGrpSpPr/>
              <p:nvPr/>
            </p:nvGrpSpPr>
            <p:grpSpPr>
              <a:xfrm>
                <a:off x="3341753" y="919156"/>
                <a:ext cx="4761436" cy="3159888"/>
                <a:chOff x="3420434" y="1694096"/>
                <a:chExt cx="2675566" cy="2059715"/>
              </a:xfrm>
            </p:grpSpPr>
            <p:pic>
              <p:nvPicPr>
                <p:cNvPr id="30" name="Picture 29" descr="A person with nice hair&#10;&#10;Description automatically generated">
                  <a:extLst>
                    <a:ext uri="{FF2B5EF4-FFF2-40B4-BE49-F238E27FC236}">
                      <a16:creationId xmlns:a16="http://schemas.microsoft.com/office/drawing/2014/main" id="{121ACC89-62AC-BA95-5830-BE9202CBBF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77692" y="1694096"/>
                  <a:ext cx="2618308" cy="2059715"/>
                </a:xfrm>
                <a:prstGeom prst="rect">
                  <a:avLst/>
                </a:prstGeom>
              </p:spPr>
            </p:pic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CC73FE86-4C27-15A5-8198-F16B9DEC69F4}"/>
                    </a:ext>
                  </a:extLst>
                </p:cNvPr>
                <p:cNvSpPr txBox="1"/>
                <p:nvPr/>
              </p:nvSpPr>
              <p:spPr>
                <a:xfrm>
                  <a:off x="3420434" y="3395579"/>
                  <a:ext cx="2675566" cy="2621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en-US" sz="2000" b="1" dirty="0">
                      <a:ln w="9525">
                        <a:solidFill>
                          <a:schemeClr val="bg1"/>
                        </a:solidFill>
                        <a:prstDash val="solid"/>
                      </a:ln>
                      <a:effectLst>
                        <a:outerShdw blurRad="12700" dist="38100" dir="2700000" algn="tl" rotWithShape="0">
                          <a:schemeClr val="bg1">
                            <a:lumMod val="50000"/>
                          </a:schemeClr>
                        </a:outerShdw>
                      </a:effectLst>
                    </a:rPr>
                    <a:t>Bin white by n three soon</a:t>
                  </a:r>
                </a:p>
              </p:txBody>
            </p:sp>
          </p:grpSp>
        </p:grpSp>
        <p:pic>
          <p:nvPicPr>
            <p:cNvPr id="8" name="Picture 7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97490EB-8D23-7F39-56FC-2CEBBAF4F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7322" y="4520455"/>
              <a:ext cx="3617990" cy="7378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8755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4B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-4647032" y="-23517"/>
            <a:ext cx="3551058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-5687578" y="-94891"/>
            <a:ext cx="4115593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5503337" y="-4403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-5265067" y="2372474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We need the dataset to train the DNN.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/>
                </a:solidFill>
                <a:latin typeface=""/>
              </a:rPr>
              <a:t>Labels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36FAE-5F72-BB02-FCE0-A6B07AEF7863}"/>
              </a:ext>
            </a:extLst>
          </p:cNvPr>
          <p:cNvSpPr txBox="1"/>
          <p:nvPr/>
        </p:nvSpPr>
        <p:spPr>
          <a:xfrm>
            <a:off x="-4832745" y="249909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Deep Neural Network Architecture for Model training.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387612-ECA3-0192-D6EA-E3356D8C6C7B}"/>
              </a:ext>
            </a:extLst>
          </p:cNvPr>
          <p:cNvSpPr txBox="1"/>
          <p:nvPr/>
        </p:nvSpPr>
        <p:spPr>
          <a:xfrm>
            <a:off x="-5142998" y="2340531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Training the model with the appropriate Loss function.</a:t>
            </a:r>
          </a:p>
        </p:txBody>
      </p:sp>
      <p:grpSp>
        <p:nvGrpSpPr>
          <p:cNvPr id="32" name="UTK Horiz_R">
            <a:extLst>
              <a:ext uri="{FF2B5EF4-FFF2-40B4-BE49-F238E27FC236}">
                <a16:creationId xmlns:a16="http://schemas.microsoft.com/office/drawing/2014/main" id="{AB2EBF52-D225-4B03-8C00-9748C2CD380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33" name="T fill">
              <a:extLst>
                <a:ext uri="{FF2B5EF4-FFF2-40B4-BE49-F238E27FC236}">
                  <a16:creationId xmlns:a16="http://schemas.microsoft.com/office/drawing/2014/main" id="{EAD67AE6-9302-BD40-15D0-63F3C77197A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Type">
              <a:extLst>
                <a:ext uri="{FF2B5EF4-FFF2-40B4-BE49-F238E27FC236}">
                  <a16:creationId xmlns:a16="http://schemas.microsoft.com/office/drawing/2014/main" id="{2EBB6F21-9864-A367-86E7-D6700352C3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Power T">
              <a:extLst>
                <a:ext uri="{FF2B5EF4-FFF2-40B4-BE49-F238E27FC236}">
                  <a16:creationId xmlns:a16="http://schemas.microsoft.com/office/drawing/2014/main" id="{A21D2618-4B07-CBB0-2526-4085E89784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1" name="Title 2">
            <a:extLst>
              <a:ext uri="{FF2B5EF4-FFF2-40B4-BE49-F238E27FC236}">
                <a16:creationId xmlns:a16="http://schemas.microsoft.com/office/drawing/2014/main" id="{BD74C848-AE83-DFA8-4EC0-40499CC29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985" y="110489"/>
            <a:ext cx="11391634" cy="1486817"/>
          </a:xfrm>
        </p:spPr>
        <p:txBody>
          <a:bodyPr/>
          <a:lstStyle/>
          <a:p>
            <a:r>
              <a:rPr lang="en-US" sz="4800" dirty="0">
                <a:solidFill>
                  <a:schemeClr val="bg2"/>
                </a:solidFill>
                <a:latin typeface=""/>
              </a:rPr>
              <a:t>Code and Live Demonstration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BED1605-587B-3D5C-1F02-2F19C613985B}"/>
              </a:ext>
            </a:extLst>
          </p:cNvPr>
          <p:cNvSpPr txBox="1">
            <a:spLocks/>
          </p:cNvSpPr>
          <p:nvPr/>
        </p:nvSpPr>
        <p:spPr>
          <a:xfrm>
            <a:off x="410061" y="2954277"/>
            <a:ext cx="11179020" cy="130563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 Nova" panose="020B0604020202020204" pitchFamily="34" charset="0"/>
                <a:ea typeface="UD Digi Kyokasho NK-B" panose="02020700000000000000" pitchFamily="18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Rohan will be presenting that.</a:t>
            </a:r>
          </a:p>
        </p:txBody>
      </p:sp>
    </p:spTree>
    <p:extLst>
      <p:ext uri="{BB962C8B-B14F-4D97-AF65-F5344CB8AC3E}">
        <p14:creationId xmlns:p14="http://schemas.microsoft.com/office/powerpoint/2010/main" val="1885327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C462BE-2721-7C32-321E-23D7A2C81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480" y="1326034"/>
            <a:ext cx="11423319" cy="394833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bigger and more diverse datasets, the model can be further trained to increase accuracy.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more data, lipreading technology can also be extended to various languages!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also be implemented for real time lip reading.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E36568-460B-C41F-4B8F-41DC8D871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1874"/>
            <a:ext cx="11277600" cy="1123761"/>
          </a:xfrm>
        </p:spPr>
        <p:txBody>
          <a:bodyPr/>
          <a:lstStyle/>
          <a:p>
            <a:r>
              <a:rPr lang="en-US" sz="4800" dirty="0">
                <a:solidFill>
                  <a:schemeClr val="accent1"/>
                </a:solidFill>
              </a:rPr>
              <a:t>Concluding Thoughts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6000A-F00A-522A-148A-2A581BAF2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A997CC-5139-1912-FE10-CE9F14F09DB4}"/>
              </a:ext>
            </a:extLst>
          </p:cNvPr>
          <p:cNvSpPr>
            <a:spLocks noChangeAspect="1"/>
          </p:cNvSpPr>
          <p:nvPr/>
        </p:nvSpPr>
        <p:spPr>
          <a:xfrm>
            <a:off x="0" y="6188958"/>
            <a:ext cx="12192000" cy="710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UTK Horiz_R">
            <a:extLst>
              <a:ext uri="{FF2B5EF4-FFF2-40B4-BE49-F238E27FC236}">
                <a16:creationId xmlns:a16="http://schemas.microsoft.com/office/drawing/2014/main" id="{462E77E4-FCF0-01A3-6517-68FEC416AFE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7" name="T fill">
              <a:extLst>
                <a:ext uri="{FF2B5EF4-FFF2-40B4-BE49-F238E27FC236}">
                  <a16:creationId xmlns:a16="http://schemas.microsoft.com/office/drawing/2014/main" id="{23E85B3C-A21D-CAD2-48E7-BDF8CF6A3AB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Type">
              <a:extLst>
                <a:ext uri="{FF2B5EF4-FFF2-40B4-BE49-F238E27FC236}">
                  <a16:creationId xmlns:a16="http://schemas.microsoft.com/office/drawing/2014/main" id="{39A1622C-CC5A-5027-EEE4-7FCBE3D05E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Power T">
              <a:extLst>
                <a:ext uri="{FF2B5EF4-FFF2-40B4-BE49-F238E27FC236}">
                  <a16:creationId xmlns:a16="http://schemas.microsoft.com/office/drawing/2014/main" id="{A0A47745-39C8-BF50-EEB1-99F69B0D47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636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8688471-2C46-F92B-A76A-D30B14C40D33}"/>
              </a:ext>
            </a:extLst>
          </p:cNvPr>
          <p:cNvSpPr/>
          <p:nvPr/>
        </p:nvSpPr>
        <p:spPr>
          <a:xfrm>
            <a:off x="844181" y="1331914"/>
            <a:ext cx="3106757" cy="3910988"/>
          </a:xfrm>
          <a:prstGeom prst="round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288171-A4CA-5565-E844-CF1DA848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912" y="1537820"/>
            <a:ext cx="3090231" cy="914400"/>
          </a:xfrm>
        </p:spPr>
        <p:txBody>
          <a:bodyPr/>
          <a:lstStyle/>
          <a:p>
            <a:r>
              <a:rPr lang="en-US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C89A121-4253-B028-A3D9-295271365694}"/>
              </a:ext>
            </a:extLst>
          </p:cNvPr>
          <p:cNvSpPr txBox="1">
            <a:spLocks/>
          </p:cNvSpPr>
          <p:nvPr/>
        </p:nvSpPr>
        <p:spPr>
          <a:xfrm>
            <a:off x="830911" y="2111400"/>
            <a:ext cx="3090231" cy="34146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Overview: LipReaderAI</a:t>
            </a:r>
          </a:p>
          <a:p>
            <a:endParaRPr lang="en-US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Importance</a:t>
            </a:r>
          </a:p>
          <a:p>
            <a:endParaRPr lang="en-US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AEEA8D-B43B-27C4-22D0-0A41284FF512}"/>
              </a:ext>
            </a:extLst>
          </p:cNvPr>
          <p:cNvSpPr>
            <a:spLocks noChangeAspect="1"/>
          </p:cNvSpPr>
          <p:nvPr/>
        </p:nvSpPr>
        <p:spPr>
          <a:xfrm>
            <a:off x="-11019" y="6188958"/>
            <a:ext cx="12214800" cy="7112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UTK Horiz_R">
            <a:extLst>
              <a:ext uri="{FF2B5EF4-FFF2-40B4-BE49-F238E27FC236}">
                <a16:creationId xmlns:a16="http://schemas.microsoft.com/office/drawing/2014/main" id="{DE1115FF-78D8-D618-D4B3-206C6DCE2A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37AE8D63-C5DD-D1B1-CF96-F8B91DC3637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8B5203B6-4B4F-8BD6-2238-A686899201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Power T">
              <a:extLst>
                <a:ext uri="{FF2B5EF4-FFF2-40B4-BE49-F238E27FC236}">
                  <a16:creationId xmlns:a16="http://schemas.microsoft.com/office/drawing/2014/main" id="{812E62FF-203D-958E-7A0E-B0E84E8B1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Title 2">
            <a:extLst>
              <a:ext uri="{FF2B5EF4-FFF2-40B4-BE49-F238E27FC236}">
                <a16:creationId xmlns:a16="http://schemas.microsoft.com/office/drawing/2014/main" id="{F3D13810-C7DA-8BE5-7883-2C2B40F6F8B3}"/>
              </a:ext>
            </a:extLst>
          </p:cNvPr>
          <p:cNvSpPr txBox="1">
            <a:spLocks/>
          </p:cNvSpPr>
          <p:nvPr/>
        </p:nvSpPr>
        <p:spPr>
          <a:xfrm>
            <a:off x="3112395" y="259847"/>
            <a:ext cx="4844608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 Nova" panose="020B0604020202020204" pitchFamily="34" charset="0"/>
                <a:ea typeface="UD Digi Kyokasho NK-B" panose="02020700000000000000" pitchFamily="18" charset="-128"/>
                <a:cs typeface="+mj-cs"/>
              </a:defRPr>
            </a:lvl1pPr>
          </a:lstStyle>
          <a:p>
            <a:r>
              <a:rPr lang="en-US" sz="5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ROADMAP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468B78B-1BCF-E9AB-9885-E998471E7937}"/>
              </a:ext>
            </a:extLst>
          </p:cNvPr>
          <p:cNvSpPr/>
          <p:nvPr/>
        </p:nvSpPr>
        <p:spPr>
          <a:xfrm>
            <a:off x="830911" y="1252167"/>
            <a:ext cx="4363200" cy="4334400"/>
          </a:xfrm>
          <a:prstGeom prst="roundRect">
            <a:avLst/>
          </a:prstGeom>
          <a:solidFill>
            <a:srgbClr val="FF82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C96354E4-6A85-02E0-48B2-918D1395290E}"/>
              </a:ext>
            </a:extLst>
          </p:cNvPr>
          <p:cNvSpPr txBox="1">
            <a:spLocks/>
          </p:cNvSpPr>
          <p:nvPr/>
        </p:nvSpPr>
        <p:spPr>
          <a:xfrm>
            <a:off x="976119" y="1366517"/>
            <a:ext cx="4072783" cy="95066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 Nova" panose="020B0604020202020204" pitchFamily="34" charset="0"/>
                <a:ea typeface="UD Digi Kyokasho NK-B" panose="02020700000000000000" pitchFamily="18" charset="-128"/>
                <a:cs typeface="+mj-cs"/>
              </a:defRPr>
            </a:lvl1pPr>
          </a:lstStyle>
          <a:p>
            <a:r>
              <a:rPr lang="en-US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DEA1FB33-7C57-62E2-2A2A-8398F2E5ADEF}"/>
              </a:ext>
            </a:extLst>
          </p:cNvPr>
          <p:cNvSpPr txBox="1">
            <a:spLocks/>
          </p:cNvSpPr>
          <p:nvPr/>
        </p:nvSpPr>
        <p:spPr>
          <a:xfrm>
            <a:off x="1076003" y="1995020"/>
            <a:ext cx="4072783" cy="355012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Speech Recognition Tech</a:t>
            </a:r>
          </a:p>
          <a:p>
            <a:endParaRPr lang="en-US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Overview: LipReaderAI</a:t>
            </a:r>
          </a:p>
          <a:p>
            <a:endParaRPr lang="en-US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 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83BE836F-EA7E-0D2D-C676-1A44336874D7}"/>
              </a:ext>
            </a:extLst>
          </p:cNvPr>
          <p:cNvSpPr txBox="1">
            <a:spLocks/>
          </p:cNvSpPr>
          <p:nvPr/>
        </p:nvSpPr>
        <p:spPr>
          <a:xfrm>
            <a:off x="6715146" y="1499716"/>
            <a:ext cx="4332089" cy="95066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 Nova" panose="020B0604020202020204" pitchFamily="34" charset="0"/>
                <a:ea typeface="UD Digi Kyokasho NK-B" panose="02020700000000000000" pitchFamily="18" charset="-128"/>
                <a:cs typeface="+mj-cs"/>
              </a:defRPr>
            </a:lvl1pPr>
          </a:lstStyle>
          <a:p>
            <a:r>
              <a:rPr lang="en-US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</a:t>
            </a:r>
          </a:p>
          <a:p>
            <a:r>
              <a:rPr lang="en-US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7999282E-DF83-A0F1-C2EB-A8AB8B6C5761}"/>
              </a:ext>
            </a:extLst>
          </p:cNvPr>
          <p:cNvSpPr txBox="1">
            <a:spLocks/>
          </p:cNvSpPr>
          <p:nvPr/>
        </p:nvSpPr>
        <p:spPr>
          <a:xfrm>
            <a:off x="6759633" y="2566772"/>
            <a:ext cx="4332089" cy="30583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 Framework</a:t>
            </a: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Set</a:t>
            </a: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DNN Architecture</a:t>
            </a: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39603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132BFD2-9D0D-6C1A-767A-0D0068C03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250" y="1176130"/>
            <a:ext cx="11277600" cy="4505739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Assael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Y.,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LipNet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End-to-End Sentence-level Lipreading." 2016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Ting, Y.,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"Comprehensive Review on Lip Reading Techniques." 2022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Son, J.,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"Lip Reading: A New Leap in Speech Recognition." 2017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Pu, Y.,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"Review on Automatic Lip-Reading in the Wild." 2023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Gutierrez, O.,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"Lip Reading and Recognition for Improved Speech Systems." 2017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Mestri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"Analysis of Lip Movement for Speech Recognition and its Applications." 2019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ChatGPT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Owens, E.,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"Visually-Aided Speech Enhancement." 2016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Exarchos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"Deep Learning Models for Lip-Reading." 2024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Lu, D.,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"Automatic Lip Reading Based on Spatial-Temporal Visual Analysis." 2019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Kastaniotis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I.,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"Lip Reading Through Deep Learning: A Review." 2020</a:t>
            </a:r>
            <a:br>
              <a:rPr 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A8AB6C-A9F4-2A0C-8F50-C6CA783BC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81" y="181874"/>
            <a:ext cx="11277600" cy="1123761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38EB4-CE3F-9C0E-1DDD-3C7F2EB1B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7D5EF1-D1C5-5D98-3386-3F72F6CCD916}"/>
              </a:ext>
            </a:extLst>
          </p:cNvPr>
          <p:cNvSpPr>
            <a:spLocks noChangeAspect="1"/>
          </p:cNvSpPr>
          <p:nvPr/>
        </p:nvSpPr>
        <p:spPr>
          <a:xfrm>
            <a:off x="0" y="6188958"/>
            <a:ext cx="12192000" cy="710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UTK Horiz_R">
            <a:extLst>
              <a:ext uri="{FF2B5EF4-FFF2-40B4-BE49-F238E27FC236}">
                <a16:creationId xmlns:a16="http://schemas.microsoft.com/office/drawing/2014/main" id="{A0A3BDEB-8410-3A67-BB78-92B5F668D7A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7" name="T fill">
              <a:extLst>
                <a:ext uri="{FF2B5EF4-FFF2-40B4-BE49-F238E27FC236}">
                  <a16:creationId xmlns:a16="http://schemas.microsoft.com/office/drawing/2014/main" id="{F3B2957E-B887-8DF2-8DCF-A0CD133C436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Type">
              <a:extLst>
                <a:ext uri="{FF2B5EF4-FFF2-40B4-BE49-F238E27FC236}">
                  <a16:creationId xmlns:a16="http://schemas.microsoft.com/office/drawing/2014/main" id="{06E63B8B-BF70-61DB-F1AC-6D7E92B119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Power T">
              <a:extLst>
                <a:ext uri="{FF2B5EF4-FFF2-40B4-BE49-F238E27FC236}">
                  <a16:creationId xmlns:a16="http://schemas.microsoft.com/office/drawing/2014/main" id="{95100ED8-2E3D-63FA-FCA4-175A43E35D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40206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8688471-2C46-F92B-A76A-D30B14C40D33}"/>
              </a:ext>
            </a:extLst>
          </p:cNvPr>
          <p:cNvSpPr>
            <a:spLocks/>
          </p:cNvSpPr>
          <p:nvPr/>
        </p:nvSpPr>
        <p:spPr>
          <a:xfrm>
            <a:off x="6736466" y="1174247"/>
            <a:ext cx="4363200" cy="4334400"/>
          </a:xfrm>
          <a:prstGeom prst="round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tle 2">
            <a:extLst>
              <a:ext uri="{FF2B5EF4-FFF2-40B4-BE49-F238E27FC236}">
                <a16:creationId xmlns:a16="http://schemas.microsoft.com/office/drawing/2014/main" id="{502F3609-1EBB-94F4-33B2-BCCEB450E3DB}"/>
              </a:ext>
            </a:extLst>
          </p:cNvPr>
          <p:cNvSpPr txBox="1">
            <a:spLocks/>
          </p:cNvSpPr>
          <p:nvPr/>
        </p:nvSpPr>
        <p:spPr>
          <a:xfrm>
            <a:off x="6715146" y="1499716"/>
            <a:ext cx="4332089" cy="95066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 Nova" panose="020B0604020202020204" pitchFamily="34" charset="0"/>
                <a:ea typeface="UD Digi Kyokasho NK-B" panose="02020700000000000000" pitchFamily="18" charset="-128"/>
                <a:cs typeface="+mj-cs"/>
              </a:defRPr>
            </a:lvl1pPr>
          </a:lstStyle>
          <a:p>
            <a:r>
              <a:rPr lang="en-US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</a:t>
            </a:r>
          </a:p>
          <a:p>
            <a:r>
              <a:rPr lang="en-US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B6C316D2-A90C-9FD9-6E8C-A8C5560E4AEB}"/>
              </a:ext>
            </a:extLst>
          </p:cNvPr>
          <p:cNvSpPr txBox="1">
            <a:spLocks/>
          </p:cNvSpPr>
          <p:nvPr/>
        </p:nvSpPr>
        <p:spPr>
          <a:xfrm>
            <a:off x="6759633" y="2566772"/>
            <a:ext cx="4332089" cy="305833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 Framework</a:t>
            </a: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Set</a:t>
            </a: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DNN Architecture</a:t>
            </a: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AEEA8D-B43B-27C4-22D0-0A41284FF512}"/>
              </a:ext>
            </a:extLst>
          </p:cNvPr>
          <p:cNvSpPr>
            <a:spLocks noChangeAspect="1"/>
          </p:cNvSpPr>
          <p:nvPr/>
        </p:nvSpPr>
        <p:spPr>
          <a:xfrm>
            <a:off x="-11019" y="6188958"/>
            <a:ext cx="12214800" cy="7112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UTK Horiz_R">
            <a:extLst>
              <a:ext uri="{FF2B5EF4-FFF2-40B4-BE49-F238E27FC236}">
                <a16:creationId xmlns:a16="http://schemas.microsoft.com/office/drawing/2014/main" id="{DE1115FF-78D8-D618-D4B3-206C6DCE2A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37AE8D63-C5DD-D1B1-CF96-F8B91DC3637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8B5203B6-4B4F-8BD6-2238-A686899201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Power T">
              <a:extLst>
                <a:ext uri="{FF2B5EF4-FFF2-40B4-BE49-F238E27FC236}">
                  <a16:creationId xmlns:a16="http://schemas.microsoft.com/office/drawing/2014/main" id="{812E62FF-203D-958E-7A0E-B0E84E8B1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Title 2">
            <a:extLst>
              <a:ext uri="{FF2B5EF4-FFF2-40B4-BE49-F238E27FC236}">
                <a16:creationId xmlns:a16="http://schemas.microsoft.com/office/drawing/2014/main" id="{F3D13810-C7DA-8BE5-7883-2C2B40F6F8B3}"/>
              </a:ext>
            </a:extLst>
          </p:cNvPr>
          <p:cNvSpPr txBox="1">
            <a:spLocks/>
          </p:cNvSpPr>
          <p:nvPr/>
        </p:nvSpPr>
        <p:spPr>
          <a:xfrm>
            <a:off x="3112395" y="259847"/>
            <a:ext cx="4844608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 Nova" panose="020B0604020202020204" pitchFamily="34" charset="0"/>
                <a:ea typeface="UD Digi Kyokasho NK-B" panose="02020700000000000000" pitchFamily="18" charset="-128"/>
                <a:cs typeface="+mj-cs"/>
              </a:defRPr>
            </a:lvl1pPr>
          </a:lstStyle>
          <a:p>
            <a:r>
              <a:rPr lang="en-US" sz="5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ROADMAP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FD38C222-F17D-65ED-91A3-32A7768F219E}"/>
              </a:ext>
            </a:extLst>
          </p:cNvPr>
          <p:cNvSpPr>
            <a:spLocks/>
          </p:cNvSpPr>
          <p:nvPr/>
        </p:nvSpPr>
        <p:spPr>
          <a:xfrm>
            <a:off x="813221" y="1102413"/>
            <a:ext cx="4363200" cy="433287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8" name="Title 2">
            <a:extLst>
              <a:ext uri="{FF2B5EF4-FFF2-40B4-BE49-F238E27FC236}">
                <a16:creationId xmlns:a16="http://schemas.microsoft.com/office/drawing/2014/main" id="{6DE8A01C-1ABF-CF31-4414-3406C36BBB11}"/>
              </a:ext>
            </a:extLst>
          </p:cNvPr>
          <p:cNvSpPr txBox="1">
            <a:spLocks/>
          </p:cNvSpPr>
          <p:nvPr/>
        </p:nvSpPr>
        <p:spPr>
          <a:xfrm>
            <a:off x="958429" y="1174247"/>
            <a:ext cx="4072783" cy="95066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 Nova" panose="020B0604020202020204" pitchFamily="34" charset="0"/>
                <a:ea typeface="UD Digi Kyokasho NK-B" panose="02020700000000000000" pitchFamily="18" charset="-128"/>
                <a:cs typeface="+mj-cs"/>
              </a:defRPr>
            </a:lvl1pPr>
          </a:lstStyle>
          <a:p>
            <a:r>
              <a:rPr lang="en-US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9" name="Text Placeholder 1">
            <a:extLst>
              <a:ext uri="{FF2B5EF4-FFF2-40B4-BE49-F238E27FC236}">
                <a16:creationId xmlns:a16="http://schemas.microsoft.com/office/drawing/2014/main" id="{F63C5616-2F3C-BE79-1308-DE73C3E457BA}"/>
              </a:ext>
            </a:extLst>
          </p:cNvPr>
          <p:cNvSpPr txBox="1">
            <a:spLocks/>
          </p:cNvSpPr>
          <p:nvPr/>
        </p:nvSpPr>
        <p:spPr>
          <a:xfrm>
            <a:off x="972953" y="1958527"/>
            <a:ext cx="4072783" cy="355012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Speech Recognition Tech</a:t>
            </a:r>
          </a:p>
          <a:p>
            <a:endParaRPr lang="en-US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Overview: LipReaderAI</a:t>
            </a:r>
          </a:p>
          <a:p>
            <a:endParaRPr lang="en-US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 </a:t>
            </a:r>
          </a:p>
        </p:txBody>
      </p:sp>
    </p:spTree>
    <p:extLst>
      <p:ext uri="{BB962C8B-B14F-4D97-AF65-F5344CB8AC3E}">
        <p14:creationId xmlns:p14="http://schemas.microsoft.com/office/powerpoint/2010/main" val="1748329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F3E52E-EF5C-4F1B-85DB-86102FF6A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8387"/>
            <a:ext cx="11277600" cy="112376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Speech Recognition Tech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24E727-3507-3769-D089-F9B7CF75B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22A65-6521-6941-822E-C1064846F9B7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E2EBC3-B2F7-79B9-C3FA-575CFF1E1E53}"/>
              </a:ext>
            </a:extLst>
          </p:cNvPr>
          <p:cNvSpPr>
            <a:spLocks noChangeAspect="1"/>
          </p:cNvSpPr>
          <p:nvPr/>
        </p:nvSpPr>
        <p:spPr>
          <a:xfrm>
            <a:off x="0" y="6188958"/>
            <a:ext cx="12192000" cy="710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UTK Horiz_R">
            <a:extLst>
              <a:ext uri="{FF2B5EF4-FFF2-40B4-BE49-F238E27FC236}">
                <a16:creationId xmlns:a16="http://schemas.microsoft.com/office/drawing/2014/main" id="{6FECAC7D-6E0B-94C8-A363-5D0043B3AE0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7" name="T fill">
              <a:extLst>
                <a:ext uri="{FF2B5EF4-FFF2-40B4-BE49-F238E27FC236}">
                  <a16:creationId xmlns:a16="http://schemas.microsoft.com/office/drawing/2014/main" id="{2D05D230-CD4B-10EE-54D1-051FB48420A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Type">
              <a:extLst>
                <a:ext uri="{FF2B5EF4-FFF2-40B4-BE49-F238E27FC236}">
                  <a16:creationId xmlns:a16="http://schemas.microsoft.com/office/drawing/2014/main" id="{7C6E7907-0673-3EEE-9D7D-A299CE340D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Power T">
              <a:extLst>
                <a:ext uri="{FF2B5EF4-FFF2-40B4-BE49-F238E27FC236}">
                  <a16:creationId xmlns:a16="http://schemas.microsoft.com/office/drawing/2014/main" id="{A595BD55-6C15-11E0-5016-E570114AB80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E3C6D0EF-DB65-A753-62D4-01EF96B65B0C}"/>
              </a:ext>
            </a:extLst>
          </p:cNvPr>
          <p:cNvSpPr txBox="1">
            <a:spLocks/>
          </p:cNvSpPr>
          <p:nvPr/>
        </p:nvSpPr>
        <p:spPr>
          <a:xfrm>
            <a:off x="5638799" y="1087285"/>
            <a:ext cx="6252077" cy="209675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AutoShape 4" descr="{\displaystyle {\hat {H}}=-t\sum _{i,\sigma }\left({\hat {c}}_{i,\sigma }^{\dagger }{\hat {c}}_{i+1,\sigma }+{\hat {c}}_{i+1,\sigma }^{\dagger }{\hat {c}}_{i,\sigma }\right)+U\sum _{i}{\hat {n}}_{i\uparrow }{\hat {n}}_{i\downarrow },}">
            <a:extLst>
              <a:ext uri="{FF2B5EF4-FFF2-40B4-BE49-F238E27FC236}">
                <a16:creationId xmlns:a16="http://schemas.microsoft.com/office/drawing/2014/main" id="{D373634B-3965-B848-DA9E-1595CA34D9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 descr="{\displaystyle {\hat {H}}=-t\sum _{i,\sigma }\left({\hat {c}}_{i,\sigma }^{\dagger }{\hat {c}}_{i+1,\sigma }+{\hat {c}}_{i+1,\sigma }^{\dagger }{\hat {c}}_{i,\sigma }\right)+U\sum _{i}{\hat {n}}_{i\uparrow }{\hat {n}}_{i\downarrow },}">
            <a:extLst>
              <a:ext uri="{FF2B5EF4-FFF2-40B4-BE49-F238E27FC236}">
                <a16:creationId xmlns:a16="http://schemas.microsoft.com/office/drawing/2014/main" id="{3687991D-FBA9-F384-1B5C-3E1BDBBB35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A0390C62-A6A9-0DCE-B002-4CFF48A8B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8496" y="1087285"/>
            <a:ext cx="10739808" cy="4873296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Traditionally these methods relied on audio signals to convert spoken words to text.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Struggles in noisy or loud environments.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Ineffective when the audio signal is unclear or absent.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for Visual Recognition: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the lip movements to complement or replace audio signals.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accuracy in adverse conditions where audio-based methods fail.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86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F3E52E-EF5C-4F1B-85DB-86102FF6A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8387"/>
            <a:ext cx="11277600" cy="112376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LipReaderAI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24E727-3507-3769-D089-F9B7CF75B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22A65-6521-6941-822E-C1064846F9B7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E2EBC3-B2F7-79B9-C3FA-575CFF1E1E53}"/>
              </a:ext>
            </a:extLst>
          </p:cNvPr>
          <p:cNvSpPr>
            <a:spLocks noChangeAspect="1"/>
          </p:cNvSpPr>
          <p:nvPr/>
        </p:nvSpPr>
        <p:spPr>
          <a:xfrm>
            <a:off x="0" y="6188958"/>
            <a:ext cx="12192000" cy="710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UTK Horiz_R">
            <a:extLst>
              <a:ext uri="{FF2B5EF4-FFF2-40B4-BE49-F238E27FC236}">
                <a16:creationId xmlns:a16="http://schemas.microsoft.com/office/drawing/2014/main" id="{6FECAC7D-6E0B-94C8-A363-5D0043B3AE0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7" name="T fill">
              <a:extLst>
                <a:ext uri="{FF2B5EF4-FFF2-40B4-BE49-F238E27FC236}">
                  <a16:creationId xmlns:a16="http://schemas.microsoft.com/office/drawing/2014/main" id="{2D05D230-CD4B-10EE-54D1-051FB48420A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Type">
              <a:extLst>
                <a:ext uri="{FF2B5EF4-FFF2-40B4-BE49-F238E27FC236}">
                  <a16:creationId xmlns:a16="http://schemas.microsoft.com/office/drawing/2014/main" id="{7C6E7907-0673-3EEE-9D7D-A299CE340D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Power T">
              <a:extLst>
                <a:ext uri="{FF2B5EF4-FFF2-40B4-BE49-F238E27FC236}">
                  <a16:creationId xmlns:a16="http://schemas.microsoft.com/office/drawing/2014/main" id="{A595BD55-6C15-11E0-5016-E570114AB80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5" name="AutoShape 4" descr="{\displaystyle {\hat {H}}=-t\sum _{i,\sigma }\left({\hat {c}}_{i,\sigma }^{\dagger }{\hat {c}}_{i+1,\sigma }+{\hat {c}}_{i+1,\sigma }^{\dagger }{\hat {c}}_{i,\sigma }\right)+U\sum _{i}{\hat {n}}_{i\uparrow }{\hat {n}}_{i\downarrow },}">
            <a:extLst>
              <a:ext uri="{FF2B5EF4-FFF2-40B4-BE49-F238E27FC236}">
                <a16:creationId xmlns:a16="http://schemas.microsoft.com/office/drawing/2014/main" id="{D373634B-3965-B848-DA9E-1595CA34D9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 descr="{\displaystyle {\hat {H}}=-t\sum _{i,\sigma }\left({\hat {c}}_{i,\sigma }^{\dagger }{\hat {c}}_{i+1,\sigma }+{\hat {c}}_{i+1,\sigma }^{\dagger }{\hat {c}}_{i,\sigma }\right)+U\sum _{i}{\hat {n}}_{i\uparrow }{\hat {n}}_{i\downarrow },}">
            <a:extLst>
              <a:ext uri="{FF2B5EF4-FFF2-40B4-BE49-F238E27FC236}">
                <a16:creationId xmlns:a16="http://schemas.microsoft.com/office/drawing/2014/main" id="{3687991D-FBA9-F384-1B5C-3E1BDBBB35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 descr="A close-up of a person's face&#10;&#10;Description automatically generated">
            <a:extLst>
              <a:ext uri="{FF2B5EF4-FFF2-40B4-BE49-F238E27FC236}">
                <a16:creationId xmlns:a16="http://schemas.microsoft.com/office/drawing/2014/main" id="{D58DBD19-D384-A1A0-A6A0-129CA259C7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848" y="2902662"/>
            <a:ext cx="5989904" cy="313074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AF4F96-C6FD-5CCD-2F6A-7D4FC7633277}"/>
              </a:ext>
            </a:extLst>
          </p:cNvPr>
          <p:cNvSpPr txBox="1"/>
          <p:nvPr/>
        </p:nvSpPr>
        <p:spPr>
          <a:xfrm>
            <a:off x="289367" y="889843"/>
            <a:ext cx="11299714" cy="1938992"/>
          </a:xfrm>
          <a:prstGeom prst="rect">
            <a:avLst/>
          </a:prstGeom>
          <a:solidFill>
            <a:srgbClr val="FF8200"/>
          </a:solidFill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Purpose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Develop an advanced lipreading model for better communication.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Motivation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Help individuals with hearing impairments and improve noisy environment speech recognition.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Built with TensorFlow and OpenCV.</a:t>
            </a:r>
          </a:p>
        </p:txBody>
      </p:sp>
      <p:pic>
        <p:nvPicPr>
          <p:cNvPr id="5122" name="Picture 2" descr="Google Is About to Supercharge Its TensorFlow Open Source AI | WIRED">
            <a:extLst>
              <a:ext uri="{FF2B5EF4-FFF2-40B4-BE49-F238E27FC236}">
                <a16:creationId xmlns:a16="http://schemas.microsoft.com/office/drawing/2014/main" id="{A7851901-AAF7-94BB-3732-6B703E207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458" y="3055062"/>
            <a:ext cx="2600445" cy="195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OpenCVLogo · opencv/opencv Wiki · GitHub">
            <a:extLst>
              <a:ext uri="{FF2B5EF4-FFF2-40B4-BE49-F238E27FC236}">
                <a16:creationId xmlns:a16="http://schemas.microsoft.com/office/drawing/2014/main" id="{57758CB3-A49C-9221-859C-0705ADFBB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723" y="3881769"/>
            <a:ext cx="2091599" cy="1938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6184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45234-800C-1259-9DC2-CEE3FEC0D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pic>
        <p:nvPicPr>
          <p:cNvPr id="2" name="Picture 1" descr="A close-up of a person's face&#10;&#10;Description automatically generated">
            <a:extLst>
              <a:ext uri="{FF2B5EF4-FFF2-40B4-BE49-F238E27FC236}">
                <a16:creationId xmlns:a16="http://schemas.microsoft.com/office/drawing/2014/main" id="{1C18C9B2-B54B-AB15-7249-0A18B7A5E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41101" y="-5792095"/>
            <a:ext cx="35284579" cy="1844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51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23FACB-5D88-063B-B31E-5A1DB4F82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482" y="1334253"/>
            <a:ext cx="11277599" cy="1744613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Develop a lipreading ML model and test it on a custom dataset.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Calculate the average similarity score on the Custom Dataset of one speaker with 1001 videos.</a:t>
            </a:r>
          </a:p>
          <a:p>
            <a:pPr algn="l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6D94389-31A9-C953-CB91-14F9442E6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7668"/>
            <a:ext cx="11277600" cy="1123761"/>
          </a:xfrm>
        </p:spPr>
        <p:txBody>
          <a:bodyPr/>
          <a:lstStyle/>
          <a:p>
            <a:r>
              <a:rPr lang="en-US" dirty="0"/>
              <a:t>Project Objective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6598E-A57D-48E2-4BF0-07DACCE26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6E4C15-BA83-EA9D-2047-DF3E8741C6C5}"/>
              </a:ext>
            </a:extLst>
          </p:cNvPr>
          <p:cNvSpPr>
            <a:spLocks noChangeAspect="1"/>
          </p:cNvSpPr>
          <p:nvPr/>
        </p:nvSpPr>
        <p:spPr>
          <a:xfrm>
            <a:off x="-11430" y="6188958"/>
            <a:ext cx="12214800" cy="711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UTK Horiz_R">
            <a:extLst>
              <a:ext uri="{FF2B5EF4-FFF2-40B4-BE49-F238E27FC236}">
                <a16:creationId xmlns:a16="http://schemas.microsoft.com/office/drawing/2014/main" id="{813B6875-7737-7B2C-9A7A-E6873506BCC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197174" y="6319592"/>
            <a:ext cx="1749565" cy="382032"/>
            <a:chOff x="0" y="1299"/>
            <a:chExt cx="7680" cy="1723"/>
          </a:xfrm>
        </p:grpSpPr>
        <p:sp>
          <p:nvSpPr>
            <p:cNvPr id="12" name="T fill">
              <a:extLst>
                <a:ext uri="{FF2B5EF4-FFF2-40B4-BE49-F238E27FC236}">
                  <a16:creationId xmlns:a16="http://schemas.microsoft.com/office/drawing/2014/main" id="{0B6FF347-8FD3-E916-8635-121E0890B0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Type">
              <a:extLst>
                <a:ext uri="{FF2B5EF4-FFF2-40B4-BE49-F238E27FC236}">
                  <a16:creationId xmlns:a16="http://schemas.microsoft.com/office/drawing/2014/main" id="{693491C3-07E4-01FD-2B99-7D7BD91C16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Power T">
              <a:extLst>
                <a:ext uri="{FF2B5EF4-FFF2-40B4-BE49-F238E27FC236}">
                  <a16:creationId xmlns:a16="http://schemas.microsoft.com/office/drawing/2014/main" id="{94A885E2-26D0-8200-4A7B-72D8B0F9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16" name="Picture 15" descr="A graph of metal and metal&#10;&#10;Description automatically generated">
            <a:extLst>
              <a:ext uri="{FF2B5EF4-FFF2-40B4-BE49-F238E27FC236}">
                <a16:creationId xmlns:a16="http://schemas.microsoft.com/office/drawing/2014/main" id="{DA814854-95DD-C40E-BE68-A51CAB1386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804" y="5921903"/>
            <a:ext cx="354331" cy="162856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4E853E1F-1E81-F2A5-CE7F-1FE5C4567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806" y="3027428"/>
            <a:ext cx="5788949" cy="289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751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632136" y="0"/>
            <a:ext cx="3614789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403674" y="0"/>
            <a:ext cx="3551058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-440184" y="-11430"/>
            <a:ext cx="4115593" cy="6894000"/>
            <a:chOff x="2456316" y="-1143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1143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112192" y="-1143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Title 2">
            <a:extLst>
              <a:ext uri="{FF2B5EF4-FFF2-40B4-BE49-F238E27FC236}">
                <a16:creationId xmlns:a16="http://schemas.microsoft.com/office/drawing/2014/main" id="{6E5DCB0F-463F-5167-7313-EF3A82424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9582" y="1339092"/>
            <a:ext cx="7269480" cy="4548653"/>
          </a:xfrm>
        </p:spPr>
        <p:txBody>
          <a:bodyPr/>
          <a:lstStyle/>
          <a:p>
            <a:r>
              <a:rPr lang="en-US" sz="8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Framework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C69F40-4DB7-8040-7FC4-CD7E71D17EFA}"/>
              </a:ext>
            </a:extLst>
          </p:cNvPr>
          <p:cNvSpPr txBox="1"/>
          <p:nvPr/>
        </p:nvSpPr>
        <p:spPr>
          <a:xfrm>
            <a:off x="-561203" y="2310885"/>
            <a:ext cx="3967343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2"/>
                </a:solidFill>
                <a:latin typeface=""/>
              </a:rPr>
              <a:t>DNN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78AFE2F-5B5F-1052-F0A1-FFF53FF1C7B4}"/>
              </a:ext>
            </a:extLst>
          </p:cNvPr>
          <p:cNvSpPr txBox="1"/>
          <p:nvPr/>
        </p:nvSpPr>
        <p:spPr>
          <a:xfrm>
            <a:off x="7235" y="3563498"/>
            <a:ext cx="3200400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2"/>
                </a:solidFill>
                <a:latin typeface=""/>
              </a:rPr>
              <a:t>Training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AD8784-6D8B-3FC6-1FC7-0929E9A4EBED}"/>
              </a:ext>
            </a:extLst>
          </p:cNvPr>
          <p:cNvSpPr txBox="1"/>
          <p:nvPr/>
        </p:nvSpPr>
        <p:spPr>
          <a:xfrm>
            <a:off x="11112" y="4884480"/>
            <a:ext cx="3200400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2"/>
                </a:solidFill>
                <a:latin typeface=""/>
              </a:rPr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3040509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812290F-F58B-684B-6945-3D56D9B280DC}"/>
              </a:ext>
            </a:extLst>
          </p:cNvPr>
          <p:cNvGrpSpPr/>
          <p:nvPr/>
        </p:nvGrpSpPr>
        <p:grpSpPr>
          <a:xfrm>
            <a:off x="9090044" y="-24570"/>
            <a:ext cx="3614789" cy="6894000"/>
            <a:chOff x="9104419" y="-22860"/>
            <a:chExt cx="3614789" cy="6894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8CADC2-3857-1EF2-9C9E-0C7794296218}"/>
                </a:ext>
              </a:extLst>
            </p:cNvPr>
            <p:cNvGrpSpPr/>
            <p:nvPr/>
          </p:nvGrpSpPr>
          <p:grpSpPr>
            <a:xfrm>
              <a:off x="9104419" y="-22860"/>
              <a:ext cx="3200400" cy="6894000"/>
              <a:chOff x="9104419" y="-22860"/>
              <a:chExt cx="3200400" cy="689400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43E5CD6-0990-64E7-FC4D-2EAF482AAC74}"/>
                  </a:ext>
                </a:extLst>
              </p:cNvPr>
              <p:cNvSpPr/>
              <p:nvPr/>
            </p:nvSpPr>
            <p:spPr>
              <a:xfrm>
                <a:off x="9204000" y="-22860"/>
                <a:ext cx="3060000" cy="6894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2528534-15BC-D7B2-0B88-209F0C2DCACA}"/>
                  </a:ext>
                </a:extLst>
              </p:cNvPr>
              <p:cNvSpPr txBox="1"/>
              <p:nvPr/>
            </p:nvSpPr>
            <p:spPr>
              <a:xfrm>
                <a:off x="9104419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Validation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25A51D22-619E-6FB4-CD76-388FF85C77CB}"/>
                </a:ext>
              </a:extLst>
            </p:cNvPr>
            <p:cNvSpPr/>
            <p:nvPr/>
          </p:nvSpPr>
          <p:spPr>
            <a:xfrm rot="5400000">
              <a:off x="12124121" y="783911"/>
              <a:ext cx="717016" cy="473159"/>
            </a:xfrm>
            <a:prstGeom prst="triangl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797A1-E6EA-FA47-D6AB-11574352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4DB2-D894-5849-AB06-BC5C53A746ED}" type="datetime1">
              <a:rPr lang="en-US" smtClean="0"/>
              <a:t>5/14/24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389C6F-7CA8-0C4C-15A9-CE419FB396CD}"/>
              </a:ext>
            </a:extLst>
          </p:cNvPr>
          <p:cNvGrpSpPr/>
          <p:nvPr/>
        </p:nvGrpSpPr>
        <p:grpSpPr>
          <a:xfrm>
            <a:off x="6065805" y="-22860"/>
            <a:ext cx="3551058" cy="6894000"/>
            <a:chOff x="6077235" y="-22860"/>
            <a:chExt cx="3551058" cy="68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3BFEA44-2B5A-0E8F-02C9-5406078B7213}"/>
                </a:ext>
              </a:extLst>
            </p:cNvPr>
            <p:cNvSpPr/>
            <p:nvPr/>
          </p:nvSpPr>
          <p:spPr>
            <a:xfrm>
              <a:off x="6136005" y="-22860"/>
              <a:ext cx="3060000" cy="6894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0449D9-444B-E530-CDB7-59AA30865E2B}"/>
                </a:ext>
              </a:extLst>
            </p:cNvPr>
            <p:cNvSpPr txBox="1"/>
            <p:nvPr/>
          </p:nvSpPr>
          <p:spPr>
            <a:xfrm>
              <a:off x="6077235" y="1078227"/>
              <a:ext cx="32004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Training</a:t>
              </a: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9E68B75A-FD65-5D0E-DDA8-381C53613ED5}"/>
                </a:ext>
              </a:extLst>
            </p:cNvPr>
            <p:cNvSpPr/>
            <p:nvPr/>
          </p:nvSpPr>
          <p:spPr>
            <a:xfrm rot="5400000">
              <a:off x="9077045" y="787844"/>
              <a:ext cx="677109" cy="425387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D6A9BD-FD53-C2ED-474C-D4F97B370DB7}"/>
              </a:ext>
            </a:extLst>
          </p:cNvPr>
          <p:cNvGrpSpPr/>
          <p:nvPr/>
        </p:nvGrpSpPr>
        <p:grpSpPr>
          <a:xfrm>
            <a:off x="2451606" y="-19904"/>
            <a:ext cx="4115593" cy="6894000"/>
            <a:chOff x="2456316" y="-22860"/>
            <a:chExt cx="4115593" cy="6894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3BD578-FBDB-8D42-4A25-883D40A81D8D}"/>
                </a:ext>
              </a:extLst>
            </p:cNvPr>
            <p:cNvSpPr/>
            <p:nvPr/>
          </p:nvSpPr>
          <p:spPr>
            <a:xfrm>
              <a:off x="3063727" y="-22860"/>
              <a:ext cx="3060000" cy="68940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B43B0FC-35C1-4F97-528C-866AD84111D1}"/>
                </a:ext>
              </a:extLst>
            </p:cNvPr>
            <p:cNvSpPr txBox="1"/>
            <p:nvPr/>
          </p:nvSpPr>
          <p:spPr>
            <a:xfrm>
              <a:off x="2456316" y="1093464"/>
              <a:ext cx="3967343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2"/>
                  </a:solidFill>
                  <a:latin typeface=""/>
                </a:rPr>
                <a:t>DNN</a:t>
              </a:r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E948CF8-6B9C-020C-DF83-D678DC45FE52}"/>
                </a:ext>
              </a:extLst>
            </p:cNvPr>
            <p:cNvSpPr/>
            <p:nvPr/>
          </p:nvSpPr>
          <p:spPr>
            <a:xfrm rot="5400000">
              <a:off x="6013139" y="780321"/>
              <a:ext cx="677108" cy="440433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9A4720-C166-9626-9551-1D58946D3BE6}"/>
              </a:ext>
            </a:extLst>
          </p:cNvPr>
          <p:cNvGrpSpPr/>
          <p:nvPr/>
        </p:nvGrpSpPr>
        <p:grpSpPr>
          <a:xfrm>
            <a:off x="-112192" y="-11430"/>
            <a:ext cx="3518332" cy="6894000"/>
            <a:chOff x="-112192" y="-11430"/>
            <a:chExt cx="3518332" cy="68940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21C14EE-FFFF-4EB2-056F-360D47B583F1}"/>
                </a:ext>
              </a:extLst>
            </p:cNvPr>
            <p:cNvGrpSpPr/>
            <p:nvPr/>
          </p:nvGrpSpPr>
          <p:grpSpPr>
            <a:xfrm>
              <a:off x="-112192" y="-11430"/>
              <a:ext cx="3200400" cy="6894000"/>
              <a:chOff x="-109530" y="-11430"/>
              <a:chExt cx="3200400" cy="6894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9BE51BF-F6F5-04FD-D4B7-F87EBA2B7C28}"/>
                  </a:ext>
                </a:extLst>
              </p:cNvPr>
              <p:cNvSpPr/>
              <p:nvPr/>
            </p:nvSpPr>
            <p:spPr>
              <a:xfrm>
                <a:off x="-9949" y="-11430"/>
                <a:ext cx="3060000" cy="689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F8AD72-AA5B-9EF8-44BC-AFEAC5B17187}"/>
                  </a:ext>
                </a:extLst>
              </p:cNvPr>
              <p:cNvSpPr txBox="1"/>
              <p:nvPr/>
            </p:nvSpPr>
            <p:spPr>
              <a:xfrm>
                <a:off x="-109530" y="1078227"/>
                <a:ext cx="3200400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400" b="1" dirty="0">
                    <a:solidFill>
                      <a:schemeClr val="bg2"/>
                    </a:solidFill>
                    <a:latin typeface=""/>
                  </a:rPr>
                  <a:t>Data</a:t>
                </a:r>
              </a:p>
            </p:txBody>
          </p:sp>
        </p:grp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58ED4AFB-E24C-AE3A-C69D-5CA551E6C556}"/>
                </a:ext>
              </a:extLst>
            </p:cNvPr>
            <p:cNvSpPr/>
            <p:nvPr/>
          </p:nvSpPr>
          <p:spPr>
            <a:xfrm rot="5400000">
              <a:off x="2887567" y="825577"/>
              <a:ext cx="677109" cy="360036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3E107-4754-E796-EED3-859F160CFA71}"/>
              </a:ext>
            </a:extLst>
          </p:cNvPr>
          <p:cNvSpPr txBox="1"/>
          <p:nvPr/>
        </p:nvSpPr>
        <p:spPr>
          <a:xfrm>
            <a:off x="80267" y="2314434"/>
            <a:ext cx="293793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Trained on 10 speakers, each with 1001 videos, from the GRID dataset</a:t>
            </a:r>
            <a:endParaRPr lang="en-US" sz="2400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36FAE-5F72-BB02-FCE0-A6B07AEF7863}"/>
              </a:ext>
            </a:extLst>
          </p:cNvPr>
          <p:cNvSpPr txBox="1"/>
          <p:nvPr/>
        </p:nvSpPr>
        <p:spPr>
          <a:xfrm>
            <a:off x="3111076" y="2375939"/>
            <a:ext cx="2937931" cy="2585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"/>
              </a:rPr>
              <a:t>Model Architecture:</a:t>
            </a:r>
          </a:p>
          <a:p>
            <a:r>
              <a:rPr lang="en-US" sz="2400" dirty="0">
                <a:solidFill>
                  <a:schemeClr val="bg1"/>
                </a:solidFill>
              </a:rPr>
              <a:t>3D Convolutional layers followed by Bidirectional LSTM layers and a Dense output layer with CTC loss.</a:t>
            </a:r>
            <a:endParaRPr lang="en-US" sz="2400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387612-ECA3-0192-D6EA-E3356D8C6C7B}"/>
              </a:ext>
            </a:extLst>
          </p:cNvPr>
          <p:cNvSpPr txBox="1"/>
          <p:nvPr/>
        </p:nvSpPr>
        <p:spPr>
          <a:xfrm>
            <a:off x="6213404" y="2375939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Training the model with the appropriate Loss function.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EBC060-7D98-6405-588E-995144BE1E4C}"/>
              </a:ext>
            </a:extLst>
          </p:cNvPr>
          <p:cNvSpPr txBox="1"/>
          <p:nvPr/>
        </p:nvSpPr>
        <p:spPr>
          <a:xfrm>
            <a:off x="9266205" y="2314433"/>
            <a:ext cx="293793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"/>
              </a:rPr>
              <a:t>Testing the Model on two different custom Speakers.</a:t>
            </a:r>
          </a:p>
        </p:txBody>
      </p:sp>
    </p:spTree>
    <p:extLst>
      <p:ext uri="{BB962C8B-B14F-4D97-AF65-F5344CB8AC3E}">
        <p14:creationId xmlns:p14="http://schemas.microsoft.com/office/powerpoint/2010/main" val="932916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UTK 2020_Orange">
  <a:themeElements>
    <a:clrScheme name="UT Orange Theme">
      <a:dk1>
        <a:srgbClr val="4B4B4B"/>
      </a:dk1>
      <a:lt1>
        <a:srgbClr val="F0F0F0"/>
      </a:lt1>
      <a:dk2>
        <a:srgbClr val="000000"/>
      </a:dk2>
      <a:lt2>
        <a:srgbClr val="FFFFFF"/>
      </a:lt2>
      <a:accent1>
        <a:srgbClr val="FF8200"/>
      </a:accent1>
      <a:accent2>
        <a:srgbClr val="2197A9"/>
      </a:accent2>
      <a:accent3>
        <a:srgbClr val="8D2048"/>
      </a:accent3>
      <a:accent4>
        <a:srgbClr val="FED535"/>
      </a:accent4>
      <a:accent5>
        <a:srgbClr val="E65933"/>
      </a:accent5>
      <a:accent6>
        <a:srgbClr val="006C93"/>
      </a:accent6>
      <a:hlink>
        <a:srgbClr val="4B4B4B"/>
      </a:hlink>
      <a:folHlink>
        <a:srgbClr val="4B4B4B"/>
      </a:folHlink>
    </a:clrScheme>
    <a:fontScheme name="UTK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5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C94BDD4B-E6ED-4D8E-ADAB-ACF2250EB413}" vid="{F6A72376-E9A1-4622-A75D-C4211D8C73DD}"/>
    </a:ext>
  </a:extLst>
</a:theme>
</file>

<file path=ppt/theme/theme2.xml><?xml version="1.0" encoding="utf-8"?>
<a:theme xmlns:a="http://schemas.openxmlformats.org/drawingml/2006/main" name="Office Theme">
  <a:themeElements>
    <a:clrScheme name="University of Tennessee">
      <a:dk1>
        <a:srgbClr val="58595B"/>
      </a:dk1>
      <a:lt1>
        <a:srgbClr val="F0F0F0"/>
      </a:lt1>
      <a:dk2>
        <a:srgbClr val="000000"/>
      </a:dk2>
      <a:lt2>
        <a:srgbClr val="FFFFFF"/>
      </a:lt2>
      <a:accent1>
        <a:srgbClr val="FF8200"/>
      </a:accent1>
      <a:accent2>
        <a:srgbClr val="00746F"/>
      </a:accent2>
      <a:accent3>
        <a:srgbClr val="E65933"/>
      </a:accent3>
      <a:accent4>
        <a:srgbClr val="FED535"/>
      </a:accent4>
      <a:accent5>
        <a:srgbClr val="517C96"/>
      </a:accent5>
      <a:accent6>
        <a:srgbClr val="8D20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ce7f05b-413c-43f0-a405-4782f1c736f4" xsi:nil="true"/>
    <lcf76f155ced4ddcb4097134ff3c332f xmlns="52c5501b-ac23-4643-b2d1-99050004ecce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71BD7F6CCAC64B93684AA8AE864A1B" ma:contentTypeVersion="12" ma:contentTypeDescription="Create a new document." ma:contentTypeScope="" ma:versionID="38e8921b4ffc5a19ddc489ead4d6a15b">
  <xsd:schema xmlns:xsd="http://www.w3.org/2001/XMLSchema" xmlns:xs="http://www.w3.org/2001/XMLSchema" xmlns:p="http://schemas.microsoft.com/office/2006/metadata/properties" xmlns:ns2="52c5501b-ac23-4643-b2d1-99050004ecce" xmlns:ns3="6ce7f05b-413c-43f0-a405-4782f1c736f4" targetNamespace="http://schemas.microsoft.com/office/2006/metadata/properties" ma:root="true" ma:fieldsID="8a46bf21d1fc3c9445298d80ceefc7ee" ns2:_="" ns3:_="">
    <xsd:import namespace="52c5501b-ac23-4643-b2d1-99050004ecce"/>
    <xsd:import namespace="6ce7f05b-413c-43f0-a405-4782f1c736f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c5501b-ac23-4643-b2d1-99050004ec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c8ab95b9-39aa-4b9d-a2e7-0451eedf9b8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e7f05b-413c-43f0-a405-4782f1c736f4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82bf9304-f7fb-41c5-9e73-b4e8f25489c7}" ma:internalName="TaxCatchAll" ma:showField="CatchAllData" ma:web="6ce7f05b-413c-43f0-a405-4782f1c736f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79BC2A7-41B9-40E4-9FB9-A3E90383D966}">
  <ds:schemaRefs>
    <ds:schemaRef ds:uri="http://schemas.microsoft.com/office/2006/documentManagement/types"/>
    <ds:schemaRef ds:uri="http://purl.org/dc/dcmitype/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6ce7f05b-413c-43f0-a405-4782f1c736f4"/>
    <ds:schemaRef ds:uri="52c5501b-ac23-4643-b2d1-99050004ecce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50797437-ED22-48AA-8B68-C92C13E913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2c5501b-ac23-4643-b2d1-99050004ecce"/>
    <ds:schemaRef ds:uri="6ce7f05b-413c-43f0-a405-4782f1c736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F5E3FDB-9455-45B1-A394-350EF3CAE4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6798</TotalTime>
  <Words>1026</Words>
  <Application>Microsoft Macintosh PowerPoint</Application>
  <PresentationFormat>Widescreen</PresentationFormat>
  <Paragraphs>235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Nova</vt:lpstr>
      <vt:lpstr>Calibri</vt:lpstr>
      <vt:lpstr>Roboto</vt:lpstr>
      <vt:lpstr>Times New Roman</vt:lpstr>
      <vt:lpstr>UTK 2020_Orange</vt:lpstr>
      <vt:lpstr>LipReaderAI  Advanced Multi-Speaker Lipreading for Enhanced Communication Accessibility  </vt:lpstr>
      <vt:lpstr>Introduction</vt:lpstr>
      <vt:lpstr>PowerPoint Presentation</vt:lpstr>
      <vt:lpstr>Speech Recognition Tech</vt:lpstr>
      <vt:lpstr>LipReaderAI</vt:lpstr>
      <vt:lpstr>PowerPoint Presentation</vt:lpstr>
      <vt:lpstr>Project Objective</vt:lpstr>
      <vt:lpstr>Machine Learning Framework</vt:lpstr>
      <vt:lpstr>PowerPoint Presentation</vt:lpstr>
      <vt:lpstr>Data Generation</vt:lpstr>
      <vt:lpstr>PowerPoint Presentation</vt:lpstr>
      <vt:lpstr>Deep Neural Network Architecture</vt:lpstr>
      <vt:lpstr>PowerPoint Presentation</vt:lpstr>
      <vt:lpstr>Hyperparameters</vt:lpstr>
      <vt:lpstr>Training Losses</vt:lpstr>
      <vt:lpstr>PowerPoint Presentation</vt:lpstr>
      <vt:lpstr>Validation on Custom Dataset</vt:lpstr>
      <vt:lpstr>Code and Live Demonstration</vt:lpstr>
      <vt:lpstr>Concluding Thoughts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Peterson</dc:creator>
  <cp:lastModifiedBy>rohan nain</cp:lastModifiedBy>
  <cp:revision>216</cp:revision>
  <dcterms:created xsi:type="dcterms:W3CDTF">2019-10-24T14:01:45Z</dcterms:created>
  <dcterms:modified xsi:type="dcterms:W3CDTF">2024-05-14T20:35:23Z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32590308</vt:lpwstr>
  </property>
  <property fmtid="{D5CDD505-2E9C-101B-9397-08002B2CF9AE}" pid="3" name="NXPowerLiteSettings">
    <vt:lpwstr>C9000AA0054001</vt:lpwstr>
  </property>
  <property fmtid="{D5CDD505-2E9C-101B-9397-08002B2CF9AE}" pid="4" name="NXPowerLiteVersion">
    <vt:lpwstr>D8.0.4</vt:lpwstr>
  </property>
  <property fmtid="{D5CDD505-2E9C-101B-9397-08002B2CF9AE}" pid="5" name="ContentTypeId">
    <vt:lpwstr>0x01010068FA8C6AB570D9459039B51A9DB8E6CA</vt:lpwstr>
  </property>
</Properties>
</file>